
<file path=[Content_Types].xml><?xml version="1.0" encoding="utf-8"?>
<Types xmlns="http://schemas.openxmlformats.org/package/2006/content-types">
  <Default ContentType="application/x-fontdata" Extension="fntdata"/>
  <Default ContentType="image/jpeg" Extension="jpg"/>
  <Default ContentType="image/png" Extension="png"/>
  <Default ContentType="application/vnd.openxmlformats-package.relationships+xml" Extension="rels"/>
  <Default ContentType="application/xml" Extension="xml"/>
  <Override ContentType="application/vnd.openxmlformats-officedocument.presentationml.commentAuthors+xml" PartName="/ppt/commentAuthors.xml"/>
  <Override ContentType="application/vnd.openxmlformats-officedocument.presentationml.comments+xml" PartName="/ppt/comments/comment1.xml"/>
  <Override ContentType="application/vnd.openxmlformats-officedocument.presentationml.comments+xml" PartName="/ppt/comments/comment2.xml"/>
  <Override ContentType="application/vnd.openxmlformats-officedocument.presentationml.comments+xml" PartName="/ppt/comments/comment3.xml"/>
  <Override ContentType="application/vnd.openxmlformats-officedocument.presentationml.comments+xml" PartName="/ppt/comments/comment4.xml"/>
  <Override ContentType="application/vnd.openxmlformats-officedocument.presentationml.comments+xml" PartName="/ppt/comments/comment5.xml"/>
  <Override ContentType="application/vnd.openxmlformats-officedocument.presentationml.notesMaster+xml" PartName="/ppt/notesMasters/notesMaster1.xml"/>
  <Override ContentType="application/vnd.openxmlformats-officedocument.presentationml.notesSlide+xml" PartName="/ppt/notesSlides/notesSlide10.xml"/>
  <Override ContentType="application/vnd.openxmlformats-officedocument.presentationml.notesSlide+xml" PartName="/ppt/notesSlides/notesSlide11.xml"/>
  <Override ContentType="application/vnd.openxmlformats-officedocument.presentationml.notesSlide+xml" PartName="/ppt/notesSlides/notesSlide12.xml"/>
  <Override ContentType="application/vnd.openxmlformats-officedocument.presentationml.notesSlide+xml" PartName="/ppt/notesSlides/notesSlide13.xml"/>
  <Override ContentType="application/vnd.openxmlformats-officedocument.presentationml.notesSlide+xml" PartName="/ppt/notesSlides/notesSlide14.xml"/>
  <Override ContentType="application/vnd.openxmlformats-officedocument.presentationml.notesSlide+xml" PartName="/ppt/notesSlides/notesSlide15.xml"/>
  <Override ContentType="application/vnd.openxmlformats-officedocument.presentationml.notesSlide+xml" PartName="/ppt/notesSlides/notesSlide16.xml"/>
  <Override ContentType="application/vnd.openxmlformats-officedocument.presentationml.notesSlide+xml" PartName="/ppt/notesSlides/notesSlide17.xml"/>
  <Override ContentType="application/vnd.openxmlformats-officedocument.presentationml.notesSlide+xml" PartName="/ppt/notesSlides/notesSlide18.xml"/>
  <Override ContentType="application/vnd.openxmlformats-officedocument.presentationml.notesSlide+xml" PartName="/ppt/notesSlides/notesSlide19.xml"/>
  <Override ContentType="application/vnd.openxmlformats-officedocument.presentationml.notesSlide+xml" PartName="/ppt/notesSlides/notesSlide20.xml"/>
  <Override ContentType="application/vnd.openxmlformats-officedocument.presentationml.notesSlide+xml" PartName="/ppt/notesSlides/notesSlide21.xml"/>
  <Override ContentType="application/vnd.openxmlformats-officedocument.presentationml.notesSlide+xml" PartName="/ppt/notesSlides/notesSlide22.xml"/>
  <Override ContentType="application/vnd.openxmlformats-officedocument.presentationml.notesSlide+xml" PartName="/ppt/notesSlides/notesSlide23.xml"/>
  <Override ContentType="application/vnd.openxmlformats-officedocument.presentationml.notesSlide+xml" PartName="/ppt/notesSlides/notesSlide24.xml"/>
  <Override ContentType="application/vnd.openxmlformats-officedocument.presentationml.notesSlide+xml" PartName="/ppt/notesSlides/notesSlide25.xml"/>
  <Override ContentType="application/vnd.openxmlformats-officedocument.presentationml.notesSlide+xml" PartName="/ppt/notesSlides/notesSlide26.xml"/>
  <Override ContentType="application/vnd.openxmlformats-officedocument.presentationml.notesSlide+xml" PartName="/ppt/notesSlides/notesSlide27.xml"/>
  <Override ContentType="application/vnd.openxmlformats-officedocument.presentationml.notesSlide+xml" PartName="/ppt/notesSlides/notesSlide28.xml"/>
  <Override ContentType="application/vnd.openxmlformats-officedocument.presentationml.notesSlide+xml" PartName="/ppt/notesSlides/notesSlide29.xml"/>
  <Override ContentType="application/vnd.openxmlformats-officedocument.presentationml.notesSlide+xml" PartName="/ppt/notesSlides/notesSlide30.xml"/>
  <Override ContentType="application/vnd.openxmlformats-officedocument.presentationml.notesSlide+xml" PartName="/ppt/notesSlides/notesSlide31.xml"/>
  <Override ContentType="application/vnd.openxmlformats-officedocument.presentationml.notesSlide+xml" PartName="/ppt/notesSlides/notesSlide32.xml"/>
  <Override ContentType="application/vnd.openxmlformats-officedocument.presentationml.notesSlide+xml" PartName="/ppt/notesSlides/notesSlide33.xml"/>
  <Override ContentType="application/vnd.openxmlformats-officedocument.presentationml.notesSlide+xml" PartName="/ppt/notesSlides/notesSlide34.xml"/>
  <Override ContentType="application/vnd.openxmlformats-officedocument.presentationml.notesSlide+xml" PartName="/ppt/notesSlides/notesSlide35.xml"/>
  <Override ContentType="application/vnd.openxmlformats-officedocument.presentationml.notesSlide+xml" PartName="/ppt/notesSlides/notesSlide36.xml"/>
  <Override ContentType="application/vnd.openxmlformats-officedocument.presentationml.notesSlide+xml" PartName="/ppt/notesSlides/notesSlide37.xml"/>
  <Override ContentType="application/vnd.openxmlformats-officedocument.presentationml.notesSlide+xml" PartName="/ppt/notesSlides/notesSlide38.xml"/>
  <Override ContentType="application/vnd.openxmlformats-officedocument.presentationml.notesSlide+xml" PartName="/ppt/notesSlides/notesSlide39.xml"/>
  <Override ContentType="application/vnd.openxmlformats-officedocument.presentationml.notesSlide+xml" PartName="/ppt/notesSlides/notesSlide40.xml"/>
  <Override ContentType="application/vnd.openxmlformats-officedocument.presentationml.notesSlide+xml" PartName="/ppt/notesSlides/notesSlide41.xml"/>
  <Override ContentType="application/vnd.openxmlformats-officedocument.presentationml.notesSlide+xml" PartName="/ppt/notesSlides/notesSlide42.xml"/>
  <Override ContentType="application/vnd.openxmlformats-officedocument.presentationml.notesSlide+xml" PartName="/ppt/notesSlides/notesSlide43.xml"/>
  <Override ContentType="application/vnd.openxmlformats-officedocument.presentationml.notesSlide+xml" PartName="/ppt/notesSlides/notesSlide44.xml"/>
  <Override ContentType="application/vnd.openxmlformats-officedocument.presentationml.notesSlide+xml" PartName="/ppt/notesSlides/notesSlide45.xml"/>
  <Override ContentType="application/vnd.openxmlformats-officedocument.presentationml.notesSlide+xml" PartName="/ppt/notesSlides/notesSlide46.xml"/>
  <Override ContentType="application/vnd.openxmlformats-officedocument.presentationml.notesSlide+xml" PartName="/ppt/notesSlides/notesSlide47.xml"/>
  <Override ContentType="application/vnd.openxmlformats-officedocument.presentationml.notesSlide+xml" PartName="/ppt/notesSlides/notesSlide48.xml"/>
  <Override ContentType="application/vnd.openxmlformats-officedocument.presentationml.notesSlide+xml" PartName="/ppt/notesSlides/notesSlide49.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presentationml.notesSlide+xml" PartName="/ppt/notesSlides/notesSlide7.xml"/>
  <Override ContentType="application/vnd.openxmlformats-officedocument.presentationml.notesSlide+xml" PartName="/ppt/notesSlides/notesSlide8.xml"/>
  <Override ContentType="application/vnd.openxmlformats-officedocument.presentationml.notesSlide+xml" PartName="/ppt/notesSlides/notesSlide9.xml"/>
  <Override ContentType="application/vnd.openxmlformats-officedocument.presentationml.presProps+xml" PartName="/ppt/presProps.xml"/>
  <Override ContentType="application/vnd.openxmlformats-officedocument.presentationml.presentation.main+xml" PartName="/ppt/presentation.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22.xml"/>
  <Override ContentType="application/vnd.openxmlformats-officedocument.presentationml.slide+xml" PartName="/ppt/slides/slide23.xml"/>
  <Override ContentType="application/vnd.openxmlformats-officedocument.presentationml.slide+xml" PartName="/ppt/slides/slide24.xml"/>
  <Override ContentType="application/vnd.openxmlformats-officedocument.presentationml.slide+xml" PartName="/ppt/slides/slide25.xml"/>
  <Override ContentType="application/vnd.openxmlformats-officedocument.presentationml.slide+xml" PartName="/ppt/slides/slide26.xml"/>
  <Override ContentType="application/vnd.openxmlformats-officedocument.presentationml.slide+xml" PartName="/ppt/slides/slide27.xml"/>
  <Override ContentType="application/vnd.openxmlformats-officedocument.presentationml.slide+xml" PartName="/ppt/slides/slide28.xml"/>
  <Override ContentType="application/vnd.openxmlformats-officedocument.presentationml.slide+xml" PartName="/ppt/slides/slide29.xml"/>
  <Override ContentType="application/vnd.openxmlformats-officedocument.presentationml.slide+xml" PartName="/ppt/slides/slide30.xml"/>
  <Override ContentType="application/vnd.openxmlformats-officedocument.presentationml.slide+xml" PartName="/ppt/slides/slide31.xml"/>
  <Override ContentType="application/vnd.openxmlformats-officedocument.presentationml.slide+xml" PartName="/ppt/slides/slide32.xml"/>
  <Override ContentType="application/vnd.openxmlformats-officedocument.presentationml.slide+xml" PartName="/ppt/slides/slide33.xml"/>
  <Override ContentType="application/vnd.openxmlformats-officedocument.presentationml.slide+xml" PartName="/ppt/slides/slide34.xml"/>
  <Override ContentType="application/vnd.openxmlformats-officedocument.presentationml.slide+xml" PartName="/ppt/slides/slide35.xml"/>
  <Override ContentType="application/vnd.openxmlformats-officedocument.presentationml.slide+xml" PartName="/ppt/slides/slide36.xml"/>
  <Override ContentType="application/vnd.openxmlformats-officedocument.presentationml.slide+xml" PartName="/ppt/slides/slide37.xml"/>
  <Override ContentType="application/vnd.openxmlformats-officedocument.presentationml.slide+xml" PartName="/ppt/slides/slide38.xml"/>
  <Override ContentType="application/vnd.openxmlformats-officedocument.presentationml.slide+xml" PartName="/ppt/slides/slide39.xml"/>
  <Override ContentType="application/vnd.openxmlformats-officedocument.presentationml.slide+xml" PartName="/ppt/slides/slide40.xml"/>
  <Override ContentType="application/vnd.openxmlformats-officedocument.presentationml.slide+xml" PartName="/ppt/slides/slide41.xml"/>
  <Override ContentType="application/vnd.openxmlformats-officedocument.presentationml.slide+xml" PartName="/ppt/slides/slide42.xml"/>
  <Override ContentType="application/vnd.openxmlformats-officedocument.presentationml.slide+xml" PartName="/ppt/slides/slide43.xml"/>
  <Override ContentType="application/vnd.openxmlformats-officedocument.presentationml.slide+xml" PartName="/ppt/slides/slide44.xml"/>
  <Override ContentType="application/vnd.openxmlformats-officedocument.presentationml.slide+xml" PartName="/ppt/slides/slide45.xml"/>
  <Override ContentType="application/vnd.openxmlformats-officedocument.presentationml.slide+xml" PartName="/ppt/slides/slide46.xml"/>
  <Override ContentType="application/vnd.openxmlformats-officedocument.presentationml.slide+xml" PartName="/ppt/slides/slide47.xml"/>
  <Override ContentType="application/vnd.openxmlformats-officedocument.presentationml.slide+xml" PartName="/ppt/slides/slide48.xml"/>
  <Override ContentType="application/vnd.openxmlformats-officedocument.presentationml.slide+xml" PartName="/ppt/slides/slide49.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viewProps+xml" PartName="/ppt/view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 id="278" r:id="rId29"/>
    <p:sldId id="279" r:id="rId30"/>
    <p:sldId id="280" r:id="rId31"/>
    <p:sldId id="281" r:id="rId32"/>
    <p:sldId id="282" r:id="rId33"/>
    <p:sldId id="283" r:id="rId34"/>
    <p:sldId id="284" r:id="rId35"/>
    <p:sldId id="285" r:id="rId36"/>
    <p:sldId id="286" r:id="rId37"/>
    <p:sldId id="287" r:id="rId38"/>
    <p:sldId id="288" r:id="rId39"/>
    <p:sldId id="289" r:id="rId40"/>
    <p:sldId id="290" r:id="rId41"/>
    <p:sldId id="291" r:id="rId42"/>
    <p:sldId id="292" r:id="rId43"/>
    <p:sldId id="293" r:id="rId44"/>
    <p:sldId id="294" r:id="rId45"/>
    <p:sldId id="295" r:id="rId46"/>
    <p:sldId id="296" r:id="rId47"/>
    <p:sldId id="297" r:id="rId48"/>
    <p:sldId id="298" r:id="rId49"/>
    <p:sldId id="299" r:id="rId50"/>
    <p:sldId id="300" r:id="rId51"/>
    <p:sldId id="301" r:id="rId52"/>
    <p:sldId id="302" r:id="rId53"/>
    <p:sldId id="303" r:id="rId54"/>
    <p:sldId id="304" r:id="rId55"/>
  </p:sldIdLst>
  <p:sldSz cy="5143500" cx="9144000"/>
  <p:notesSz cx="6858000" cy="9144000"/>
  <p:embeddedFontLst>
    <p:embeddedFont>
      <p:font typeface="Raleway"/>
      <p:regular r:id="rId56"/>
      <p:bold r:id="rId57"/>
      <p:italic r:id="rId58"/>
      <p:boldItalic r:id="rId59"/>
    </p:embeddedFont>
    <p:embeddedFont>
      <p:font typeface="Lato"/>
      <p:regular r:id="rId60"/>
      <p:bold r:id="rId61"/>
      <p:italic r:id="rId62"/>
      <p:boldItalic r:id="rId63"/>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mAuthor clrIdx="0" id="0" initials="" lastIdx="5" name="Jesper Risom"/>
  <p:cmAuthor clrIdx="1" id="1" initials="" lastIdx="1" name="Mathias Schjøtz"/>
</p:cmAuthorLst>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40" Type="http://schemas.openxmlformats.org/officeDocument/2006/relationships/slide" Target="slides/slide34.xml"/><Relationship Id="rId42" Type="http://schemas.openxmlformats.org/officeDocument/2006/relationships/slide" Target="slides/slide36.xml"/><Relationship Id="rId41" Type="http://schemas.openxmlformats.org/officeDocument/2006/relationships/slide" Target="slides/slide35.xml"/><Relationship Id="rId44" Type="http://schemas.openxmlformats.org/officeDocument/2006/relationships/slide" Target="slides/slide38.xml"/><Relationship Id="rId43" Type="http://schemas.openxmlformats.org/officeDocument/2006/relationships/slide" Target="slides/slide37.xml"/><Relationship Id="rId46" Type="http://schemas.openxmlformats.org/officeDocument/2006/relationships/slide" Target="slides/slide40.xml"/><Relationship Id="rId45" Type="http://schemas.openxmlformats.org/officeDocument/2006/relationships/slide" Target="slides/slide39.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commentAuthors" Target="commentAuthors.xml"/><Relationship Id="rId9" Type="http://schemas.openxmlformats.org/officeDocument/2006/relationships/slide" Target="slides/slide3.xml"/><Relationship Id="rId48" Type="http://schemas.openxmlformats.org/officeDocument/2006/relationships/slide" Target="slides/slide42.xml"/><Relationship Id="rId47" Type="http://schemas.openxmlformats.org/officeDocument/2006/relationships/slide" Target="slides/slide41.xml"/><Relationship Id="rId49" Type="http://schemas.openxmlformats.org/officeDocument/2006/relationships/slide" Target="slides/slide43.xml"/><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 Id="rId31" Type="http://schemas.openxmlformats.org/officeDocument/2006/relationships/slide" Target="slides/slide25.xml"/><Relationship Id="rId30" Type="http://schemas.openxmlformats.org/officeDocument/2006/relationships/slide" Target="slides/slide24.xml"/><Relationship Id="rId33" Type="http://schemas.openxmlformats.org/officeDocument/2006/relationships/slide" Target="slides/slide27.xml"/><Relationship Id="rId32" Type="http://schemas.openxmlformats.org/officeDocument/2006/relationships/slide" Target="slides/slide26.xml"/><Relationship Id="rId35" Type="http://schemas.openxmlformats.org/officeDocument/2006/relationships/slide" Target="slides/slide29.xml"/><Relationship Id="rId34" Type="http://schemas.openxmlformats.org/officeDocument/2006/relationships/slide" Target="slides/slide28.xml"/><Relationship Id="rId37" Type="http://schemas.openxmlformats.org/officeDocument/2006/relationships/slide" Target="slides/slide31.xml"/><Relationship Id="rId36" Type="http://schemas.openxmlformats.org/officeDocument/2006/relationships/slide" Target="slides/slide30.xml"/><Relationship Id="rId39" Type="http://schemas.openxmlformats.org/officeDocument/2006/relationships/slide" Target="slides/slide33.xml"/><Relationship Id="rId38" Type="http://schemas.openxmlformats.org/officeDocument/2006/relationships/slide" Target="slides/slide32.xml"/><Relationship Id="rId62" Type="http://schemas.openxmlformats.org/officeDocument/2006/relationships/font" Target="fonts/Lato-italic.fntdata"/><Relationship Id="rId61" Type="http://schemas.openxmlformats.org/officeDocument/2006/relationships/font" Target="fonts/Lato-bold.fntdata"/><Relationship Id="rId20" Type="http://schemas.openxmlformats.org/officeDocument/2006/relationships/slide" Target="slides/slide14.xml"/><Relationship Id="rId63" Type="http://schemas.openxmlformats.org/officeDocument/2006/relationships/font" Target="fonts/Lato-boldItalic.fntdata"/><Relationship Id="rId22" Type="http://schemas.openxmlformats.org/officeDocument/2006/relationships/slide" Target="slides/slide16.xml"/><Relationship Id="rId21" Type="http://schemas.openxmlformats.org/officeDocument/2006/relationships/slide" Target="slides/slide15.xml"/><Relationship Id="rId24" Type="http://schemas.openxmlformats.org/officeDocument/2006/relationships/slide" Target="slides/slide18.xml"/><Relationship Id="rId23" Type="http://schemas.openxmlformats.org/officeDocument/2006/relationships/slide" Target="slides/slide17.xml"/><Relationship Id="rId60" Type="http://schemas.openxmlformats.org/officeDocument/2006/relationships/font" Target="fonts/Lato-regular.fntdata"/><Relationship Id="rId26" Type="http://schemas.openxmlformats.org/officeDocument/2006/relationships/slide" Target="slides/slide20.xml"/><Relationship Id="rId25" Type="http://schemas.openxmlformats.org/officeDocument/2006/relationships/slide" Target="slides/slide19.xml"/><Relationship Id="rId28" Type="http://schemas.openxmlformats.org/officeDocument/2006/relationships/slide" Target="slides/slide22.xml"/><Relationship Id="rId27" Type="http://schemas.openxmlformats.org/officeDocument/2006/relationships/slide" Target="slides/slide21.xml"/><Relationship Id="rId29" Type="http://schemas.openxmlformats.org/officeDocument/2006/relationships/slide" Target="slides/slide23.xml"/><Relationship Id="rId51" Type="http://schemas.openxmlformats.org/officeDocument/2006/relationships/slide" Target="slides/slide45.xml"/><Relationship Id="rId50" Type="http://schemas.openxmlformats.org/officeDocument/2006/relationships/slide" Target="slides/slide44.xml"/><Relationship Id="rId53" Type="http://schemas.openxmlformats.org/officeDocument/2006/relationships/slide" Target="slides/slide47.xml"/><Relationship Id="rId52" Type="http://schemas.openxmlformats.org/officeDocument/2006/relationships/slide" Target="slides/slide46.xml"/><Relationship Id="rId11" Type="http://schemas.openxmlformats.org/officeDocument/2006/relationships/slide" Target="slides/slide5.xml"/><Relationship Id="rId55" Type="http://schemas.openxmlformats.org/officeDocument/2006/relationships/slide" Target="slides/slide49.xml"/><Relationship Id="rId10" Type="http://schemas.openxmlformats.org/officeDocument/2006/relationships/slide" Target="slides/slide4.xml"/><Relationship Id="rId54" Type="http://schemas.openxmlformats.org/officeDocument/2006/relationships/slide" Target="slides/slide48.xml"/><Relationship Id="rId13" Type="http://schemas.openxmlformats.org/officeDocument/2006/relationships/slide" Target="slides/slide7.xml"/><Relationship Id="rId57" Type="http://schemas.openxmlformats.org/officeDocument/2006/relationships/font" Target="fonts/Raleway-bold.fntdata"/><Relationship Id="rId12" Type="http://schemas.openxmlformats.org/officeDocument/2006/relationships/slide" Target="slides/slide6.xml"/><Relationship Id="rId56" Type="http://schemas.openxmlformats.org/officeDocument/2006/relationships/font" Target="fonts/Raleway-regular.fntdata"/><Relationship Id="rId15" Type="http://schemas.openxmlformats.org/officeDocument/2006/relationships/slide" Target="slides/slide9.xml"/><Relationship Id="rId59" Type="http://schemas.openxmlformats.org/officeDocument/2006/relationships/font" Target="fonts/Raleway-boldItalic.fntdata"/><Relationship Id="rId14" Type="http://schemas.openxmlformats.org/officeDocument/2006/relationships/slide" Target="slides/slide8.xml"/><Relationship Id="rId58" Type="http://schemas.openxmlformats.org/officeDocument/2006/relationships/font" Target="fonts/Raleway-italic.fntdata"/><Relationship Id="rId17" Type="http://schemas.openxmlformats.org/officeDocument/2006/relationships/slide" Target="slides/slide11.xml"/><Relationship Id="rId16" Type="http://schemas.openxmlformats.org/officeDocument/2006/relationships/slide" Target="slides/slide10.xml"/><Relationship Id="rId19" Type="http://schemas.openxmlformats.org/officeDocument/2006/relationships/slide" Target="slides/slide13.xml"/><Relationship Id="rId18" Type="http://schemas.openxmlformats.org/officeDocument/2006/relationships/slide" Target="slides/slide12.xml"/></Relationships>
</file>

<file path=ppt/comments/comment1.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m authorId="0" idx="1" dt="2020-03-02T09:14:00.770">
    <p:pos x="459" y="830"/>
    <p:text>Her indbygges ny figur fra kommunikationsbureauet Frankly, når den er færdig.</p:text>
  </p:cm>
  <p:cm authorId="1" idx="1" dt="2020-01-29T09:21:20.757">
    <p:pos x="459" y="830"/>
    <p:text>yes</p:text>
  </p:cm>
</p:cmLst>
</file>

<file path=ppt/comments/comment2.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m authorId="0" idx="2" dt="2020-01-28T14:39:50.914">
    <p:pos x="459" y="830"/>
    <p:text>Skal denne slide ikke stå der hvor aktivitetssystemet opstilles og forklares? Og så skal den uddybes mere, jf. vores snak med Frankly som også synes det var uklart</p:text>
  </p:cm>
</p:cmLst>
</file>

<file path=ppt/comments/comment3.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m authorId="0" idx="3" dt="2020-01-28T14:36:15.750">
    <p:pos x="459" y="830"/>
    <p:text>Skal kobles sammen med den visualisering som Frankly laver</p:text>
  </p:cm>
</p:cmLst>
</file>

<file path=ppt/comments/comment4.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m authorId="0" idx="4" dt="2020-01-28T14:36:15.750">
    <p:pos x="459" y="830"/>
    <p:text>Skal kobles sammen med den visualisering som Frankly laver</p:text>
  </p:cm>
</p:cmLst>
</file>

<file path=ppt/comments/comment5.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m authorId="0" idx="5" dt="2020-01-28T14:36:15.750">
    <p:pos x="459" y="830"/>
    <p:text>Skal kobles sammen med den visualisering som Frankly laver</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2" name="Shape 82"/>
        <p:cNvGrpSpPr/>
        <p:nvPr/>
      </p:nvGrpSpPr>
      <p:grpSpPr>
        <a:xfrm>
          <a:off x="0" y="0"/>
          <a:ext cx="0" cy="0"/>
          <a:chOff x="0" y="0"/>
          <a:chExt cx="0" cy="0"/>
        </a:xfrm>
      </p:grpSpPr>
      <p:sp>
        <p:nvSpPr>
          <p:cNvPr id="83" name="Google Shape;83;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84" name="Google Shape;84;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2" name="Shape 132"/>
        <p:cNvGrpSpPr/>
        <p:nvPr/>
      </p:nvGrpSpPr>
      <p:grpSpPr>
        <a:xfrm>
          <a:off x="0" y="0"/>
          <a:ext cx="0" cy="0"/>
          <a:chOff x="0" y="0"/>
          <a:chExt cx="0" cy="0"/>
        </a:xfrm>
      </p:grpSpPr>
      <p:sp>
        <p:nvSpPr>
          <p:cNvPr id="133" name="Google Shape;133;g6de87f359a_0_11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4" name="Google Shape;134;g6de87f359a_0_1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8" name="Shape 138"/>
        <p:cNvGrpSpPr/>
        <p:nvPr/>
      </p:nvGrpSpPr>
      <p:grpSpPr>
        <a:xfrm>
          <a:off x="0" y="0"/>
          <a:ext cx="0" cy="0"/>
          <a:chOff x="0" y="0"/>
          <a:chExt cx="0" cy="0"/>
        </a:xfrm>
      </p:grpSpPr>
      <p:sp>
        <p:nvSpPr>
          <p:cNvPr id="139" name="Google Shape;139;g6de87f359a_0_1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0" name="Google Shape;140;g6de87f359a_0_1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4" name="Shape 144"/>
        <p:cNvGrpSpPr/>
        <p:nvPr/>
      </p:nvGrpSpPr>
      <p:grpSpPr>
        <a:xfrm>
          <a:off x="0" y="0"/>
          <a:ext cx="0" cy="0"/>
          <a:chOff x="0" y="0"/>
          <a:chExt cx="0" cy="0"/>
        </a:xfrm>
      </p:grpSpPr>
      <p:sp>
        <p:nvSpPr>
          <p:cNvPr id="145" name="Google Shape;145;g6de87f359a_0_13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6" name="Google Shape;146;g6de87f359a_0_1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0" name="Shape 150"/>
        <p:cNvGrpSpPr/>
        <p:nvPr/>
      </p:nvGrpSpPr>
      <p:grpSpPr>
        <a:xfrm>
          <a:off x="0" y="0"/>
          <a:ext cx="0" cy="0"/>
          <a:chOff x="0" y="0"/>
          <a:chExt cx="0" cy="0"/>
        </a:xfrm>
      </p:grpSpPr>
      <p:sp>
        <p:nvSpPr>
          <p:cNvPr id="151" name="Google Shape;151;g6de87f359a_0_13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2" name="Google Shape;152;g6de87f359a_0_13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6" name="Shape 156"/>
        <p:cNvGrpSpPr/>
        <p:nvPr/>
      </p:nvGrpSpPr>
      <p:grpSpPr>
        <a:xfrm>
          <a:off x="0" y="0"/>
          <a:ext cx="0" cy="0"/>
          <a:chOff x="0" y="0"/>
          <a:chExt cx="0" cy="0"/>
        </a:xfrm>
      </p:grpSpPr>
      <p:sp>
        <p:nvSpPr>
          <p:cNvPr id="157" name="Google Shape;157;g6de87f359a_0_14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8" name="Google Shape;158;g6de87f359a_0_14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4" name="Shape 164"/>
        <p:cNvGrpSpPr/>
        <p:nvPr/>
      </p:nvGrpSpPr>
      <p:grpSpPr>
        <a:xfrm>
          <a:off x="0" y="0"/>
          <a:ext cx="0" cy="0"/>
          <a:chOff x="0" y="0"/>
          <a:chExt cx="0" cy="0"/>
        </a:xfrm>
      </p:grpSpPr>
      <p:sp>
        <p:nvSpPr>
          <p:cNvPr id="165" name="Google Shape;165;g6de87f359a_0_15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6" name="Google Shape;166;g6de87f359a_0_15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0" name="Shape 170"/>
        <p:cNvGrpSpPr/>
        <p:nvPr/>
      </p:nvGrpSpPr>
      <p:grpSpPr>
        <a:xfrm>
          <a:off x="0" y="0"/>
          <a:ext cx="0" cy="0"/>
          <a:chOff x="0" y="0"/>
          <a:chExt cx="0" cy="0"/>
        </a:xfrm>
      </p:grpSpPr>
      <p:sp>
        <p:nvSpPr>
          <p:cNvPr id="171" name="Google Shape;171;g6de87f359a_0_16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2" name="Google Shape;172;g6de87f359a_0_16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6" name="Shape 176"/>
        <p:cNvGrpSpPr/>
        <p:nvPr/>
      </p:nvGrpSpPr>
      <p:grpSpPr>
        <a:xfrm>
          <a:off x="0" y="0"/>
          <a:ext cx="0" cy="0"/>
          <a:chOff x="0" y="0"/>
          <a:chExt cx="0" cy="0"/>
        </a:xfrm>
      </p:grpSpPr>
      <p:sp>
        <p:nvSpPr>
          <p:cNvPr id="177" name="Google Shape;177;g6de87f359a_0_17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8" name="Google Shape;178;g6de87f359a_0_17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2" name="Shape 182"/>
        <p:cNvGrpSpPr/>
        <p:nvPr/>
      </p:nvGrpSpPr>
      <p:grpSpPr>
        <a:xfrm>
          <a:off x="0" y="0"/>
          <a:ext cx="0" cy="0"/>
          <a:chOff x="0" y="0"/>
          <a:chExt cx="0" cy="0"/>
        </a:xfrm>
      </p:grpSpPr>
      <p:sp>
        <p:nvSpPr>
          <p:cNvPr id="183" name="Google Shape;183;g6de87f359a_0_16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4" name="Google Shape;184;g6de87f359a_0_16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8" name="Shape 188"/>
        <p:cNvGrpSpPr/>
        <p:nvPr/>
      </p:nvGrpSpPr>
      <p:grpSpPr>
        <a:xfrm>
          <a:off x="0" y="0"/>
          <a:ext cx="0" cy="0"/>
          <a:chOff x="0" y="0"/>
          <a:chExt cx="0" cy="0"/>
        </a:xfrm>
      </p:grpSpPr>
      <p:sp>
        <p:nvSpPr>
          <p:cNvPr id="189" name="Google Shape;189;g6de87f359a_0_17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0" name="Google Shape;190;g6de87f359a_0_17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8" name="Shape 88"/>
        <p:cNvGrpSpPr/>
        <p:nvPr/>
      </p:nvGrpSpPr>
      <p:grpSpPr>
        <a:xfrm>
          <a:off x="0" y="0"/>
          <a:ext cx="0" cy="0"/>
          <a:chOff x="0" y="0"/>
          <a:chExt cx="0" cy="0"/>
        </a:xfrm>
      </p:grpSpPr>
      <p:sp>
        <p:nvSpPr>
          <p:cNvPr id="89" name="Google Shape;89;g6de87f359a_0_47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0" name="Google Shape;90;g6de87f359a_0_47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3" name="Shape 193"/>
        <p:cNvGrpSpPr/>
        <p:nvPr/>
      </p:nvGrpSpPr>
      <p:grpSpPr>
        <a:xfrm>
          <a:off x="0" y="0"/>
          <a:ext cx="0" cy="0"/>
          <a:chOff x="0" y="0"/>
          <a:chExt cx="0" cy="0"/>
        </a:xfrm>
      </p:grpSpPr>
      <p:sp>
        <p:nvSpPr>
          <p:cNvPr id="194" name="Google Shape;194;g6de87f359a_0_18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5" name="Google Shape;195;g6de87f359a_0_18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9" name="Shape 199"/>
        <p:cNvGrpSpPr/>
        <p:nvPr/>
      </p:nvGrpSpPr>
      <p:grpSpPr>
        <a:xfrm>
          <a:off x="0" y="0"/>
          <a:ext cx="0" cy="0"/>
          <a:chOff x="0" y="0"/>
          <a:chExt cx="0" cy="0"/>
        </a:xfrm>
      </p:grpSpPr>
      <p:sp>
        <p:nvSpPr>
          <p:cNvPr id="200" name="Google Shape;200;g6de87f359a_0_18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1" name="Google Shape;201;g6de87f359a_0_18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5" name="Shape 205"/>
        <p:cNvGrpSpPr/>
        <p:nvPr/>
      </p:nvGrpSpPr>
      <p:grpSpPr>
        <a:xfrm>
          <a:off x="0" y="0"/>
          <a:ext cx="0" cy="0"/>
          <a:chOff x="0" y="0"/>
          <a:chExt cx="0" cy="0"/>
        </a:xfrm>
      </p:grpSpPr>
      <p:sp>
        <p:nvSpPr>
          <p:cNvPr id="206" name="Google Shape;206;g6de87f359a_0_19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7" name="Google Shape;207;g6de87f359a_0_19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2" name="Shape 212"/>
        <p:cNvGrpSpPr/>
        <p:nvPr/>
      </p:nvGrpSpPr>
      <p:grpSpPr>
        <a:xfrm>
          <a:off x="0" y="0"/>
          <a:ext cx="0" cy="0"/>
          <a:chOff x="0" y="0"/>
          <a:chExt cx="0" cy="0"/>
        </a:xfrm>
      </p:grpSpPr>
      <p:sp>
        <p:nvSpPr>
          <p:cNvPr id="213" name="Google Shape;213;g6de87f359a_0_20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4" name="Google Shape;214;g6de87f359a_0_20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1" name="Shape 221"/>
        <p:cNvGrpSpPr/>
        <p:nvPr/>
      </p:nvGrpSpPr>
      <p:grpSpPr>
        <a:xfrm>
          <a:off x="0" y="0"/>
          <a:ext cx="0" cy="0"/>
          <a:chOff x="0" y="0"/>
          <a:chExt cx="0" cy="0"/>
        </a:xfrm>
      </p:grpSpPr>
      <p:sp>
        <p:nvSpPr>
          <p:cNvPr id="222" name="Google Shape;222;g6de87f359a_0_21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3" name="Google Shape;223;g6de87f359a_0_2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7" name="Shape 227"/>
        <p:cNvGrpSpPr/>
        <p:nvPr/>
      </p:nvGrpSpPr>
      <p:grpSpPr>
        <a:xfrm>
          <a:off x="0" y="0"/>
          <a:ext cx="0" cy="0"/>
          <a:chOff x="0" y="0"/>
          <a:chExt cx="0" cy="0"/>
        </a:xfrm>
      </p:grpSpPr>
      <p:sp>
        <p:nvSpPr>
          <p:cNvPr id="228" name="Google Shape;228;g6de87f359a_0_22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9" name="Google Shape;229;g6de87f359a_0_22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33" name="Shape 233"/>
        <p:cNvGrpSpPr/>
        <p:nvPr/>
      </p:nvGrpSpPr>
      <p:grpSpPr>
        <a:xfrm>
          <a:off x="0" y="0"/>
          <a:ext cx="0" cy="0"/>
          <a:chOff x="0" y="0"/>
          <a:chExt cx="0" cy="0"/>
        </a:xfrm>
      </p:grpSpPr>
      <p:sp>
        <p:nvSpPr>
          <p:cNvPr id="234" name="Google Shape;234;g6de87f359a_0_22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35" name="Google Shape;235;g6de87f359a_0_2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40" name="Shape 240"/>
        <p:cNvGrpSpPr/>
        <p:nvPr/>
      </p:nvGrpSpPr>
      <p:grpSpPr>
        <a:xfrm>
          <a:off x="0" y="0"/>
          <a:ext cx="0" cy="0"/>
          <a:chOff x="0" y="0"/>
          <a:chExt cx="0" cy="0"/>
        </a:xfrm>
      </p:grpSpPr>
      <p:sp>
        <p:nvSpPr>
          <p:cNvPr id="241" name="Google Shape;241;g6de87f359a_0_33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42" name="Google Shape;242;g6de87f359a_0_33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46" name="Shape 246"/>
        <p:cNvGrpSpPr/>
        <p:nvPr/>
      </p:nvGrpSpPr>
      <p:grpSpPr>
        <a:xfrm>
          <a:off x="0" y="0"/>
          <a:ext cx="0" cy="0"/>
          <a:chOff x="0" y="0"/>
          <a:chExt cx="0" cy="0"/>
        </a:xfrm>
      </p:grpSpPr>
      <p:sp>
        <p:nvSpPr>
          <p:cNvPr id="247" name="Google Shape;247;g6de87f359a_0_44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48" name="Google Shape;248;g6de87f359a_0_44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51" name="Shape 251"/>
        <p:cNvGrpSpPr/>
        <p:nvPr/>
      </p:nvGrpSpPr>
      <p:grpSpPr>
        <a:xfrm>
          <a:off x="0" y="0"/>
          <a:ext cx="0" cy="0"/>
          <a:chOff x="0" y="0"/>
          <a:chExt cx="0" cy="0"/>
        </a:xfrm>
      </p:grpSpPr>
      <p:sp>
        <p:nvSpPr>
          <p:cNvPr id="252" name="Google Shape;252;g6de87f359a_0_23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53" name="Google Shape;253;g6de87f359a_0_23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3" name="Shape 93"/>
        <p:cNvGrpSpPr/>
        <p:nvPr/>
      </p:nvGrpSpPr>
      <p:grpSpPr>
        <a:xfrm>
          <a:off x="0" y="0"/>
          <a:ext cx="0" cy="0"/>
          <a:chOff x="0" y="0"/>
          <a:chExt cx="0" cy="0"/>
        </a:xfrm>
      </p:grpSpPr>
      <p:sp>
        <p:nvSpPr>
          <p:cNvPr id="94" name="Google Shape;94;g6de87f359a_0_9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5" name="Google Shape;95;g6de87f359a_0_9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56" name="Shape 256"/>
        <p:cNvGrpSpPr/>
        <p:nvPr/>
      </p:nvGrpSpPr>
      <p:grpSpPr>
        <a:xfrm>
          <a:off x="0" y="0"/>
          <a:ext cx="0" cy="0"/>
          <a:chOff x="0" y="0"/>
          <a:chExt cx="0" cy="0"/>
        </a:xfrm>
      </p:grpSpPr>
      <p:sp>
        <p:nvSpPr>
          <p:cNvPr id="257" name="Google Shape;257;g6e629f5299_2_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58" name="Google Shape;258;g6e629f5299_2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61" name="Shape 261"/>
        <p:cNvGrpSpPr/>
        <p:nvPr/>
      </p:nvGrpSpPr>
      <p:grpSpPr>
        <a:xfrm>
          <a:off x="0" y="0"/>
          <a:ext cx="0" cy="0"/>
          <a:chOff x="0" y="0"/>
          <a:chExt cx="0" cy="0"/>
        </a:xfrm>
      </p:grpSpPr>
      <p:sp>
        <p:nvSpPr>
          <p:cNvPr id="262" name="Google Shape;262;g6de87f359a_0_23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63" name="Google Shape;263;g6de87f359a_0_23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67" name="Shape 267"/>
        <p:cNvGrpSpPr/>
        <p:nvPr/>
      </p:nvGrpSpPr>
      <p:grpSpPr>
        <a:xfrm>
          <a:off x="0" y="0"/>
          <a:ext cx="0" cy="0"/>
          <a:chOff x="0" y="0"/>
          <a:chExt cx="0" cy="0"/>
        </a:xfrm>
      </p:grpSpPr>
      <p:sp>
        <p:nvSpPr>
          <p:cNvPr id="268" name="Google Shape;268;g6de87f359a_0_24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69" name="Google Shape;269;g6de87f359a_0_24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73" name="Shape 273"/>
        <p:cNvGrpSpPr/>
        <p:nvPr/>
      </p:nvGrpSpPr>
      <p:grpSpPr>
        <a:xfrm>
          <a:off x="0" y="0"/>
          <a:ext cx="0" cy="0"/>
          <a:chOff x="0" y="0"/>
          <a:chExt cx="0" cy="0"/>
        </a:xfrm>
      </p:grpSpPr>
      <p:sp>
        <p:nvSpPr>
          <p:cNvPr id="274" name="Google Shape;274;g6de87f359a_0_25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75" name="Google Shape;275;g6de87f359a_0_25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78" name="Shape 278"/>
        <p:cNvGrpSpPr/>
        <p:nvPr/>
      </p:nvGrpSpPr>
      <p:grpSpPr>
        <a:xfrm>
          <a:off x="0" y="0"/>
          <a:ext cx="0" cy="0"/>
          <a:chOff x="0" y="0"/>
          <a:chExt cx="0" cy="0"/>
        </a:xfrm>
      </p:grpSpPr>
      <p:sp>
        <p:nvSpPr>
          <p:cNvPr id="279" name="Google Shape;279;g6de87f359a_0_25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80" name="Google Shape;280;g6de87f359a_0_25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83" name="Shape 283"/>
        <p:cNvGrpSpPr/>
        <p:nvPr/>
      </p:nvGrpSpPr>
      <p:grpSpPr>
        <a:xfrm>
          <a:off x="0" y="0"/>
          <a:ext cx="0" cy="0"/>
          <a:chOff x="0" y="0"/>
          <a:chExt cx="0" cy="0"/>
        </a:xfrm>
      </p:grpSpPr>
      <p:sp>
        <p:nvSpPr>
          <p:cNvPr id="284" name="Google Shape;284;g6de87f359a_0_26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85" name="Google Shape;285;g6de87f359a_0_26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89" name="Shape 289"/>
        <p:cNvGrpSpPr/>
        <p:nvPr/>
      </p:nvGrpSpPr>
      <p:grpSpPr>
        <a:xfrm>
          <a:off x="0" y="0"/>
          <a:ext cx="0" cy="0"/>
          <a:chOff x="0" y="0"/>
          <a:chExt cx="0" cy="0"/>
        </a:xfrm>
      </p:grpSpPr>
      <p:sp>
        <p:nvSpPr>
          <p:cNvPr id="290" name="Google Shape;290;g6de87f359a_0_26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91" name="Google Shape;291;g6de87f359a_0_26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95" name="Shape 295"/>
        <p:cNvGrpSpPr/>
        <p:nvPr/>
      </p:nvGrpSpPr>
      <p:grpSpPr>
        <a:xfrm>
          <a:off x="0" y="0"/>
          <a:ext cx="0" cy="0"/>
          <a:chOff x="0" y="0"/>
          <a:chExt cx="0" cy="0"/>
        </a:xfrm>
      </p:grpSpPr>
      <p:sp>
        <p:nvSpPr>
          <p:cNvPr id="296" name="Google Shape;296;g6de87f359a_0_27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97" name="Google Shape;297;g6de87f359a_0_27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01" name="Shape 301"/>
        <p:cNvGrpSpPr/>
        <p:nvPr/>
      </p:nvGrpSpPr>
      <p:grpSpPr>
        <a:xfrm>
          <a:off x="0" y="0"/>
          <a:ext cx="0" cy="0"/>
          <a:chOff x="0" y="0"/>
          <a:chExt cx="0" cy="0"/>
        </a:xfrm>
      </p:grpSpPr>
      <p:sp>
        <p:nvSpPr>
          <p:cNvPr id="302" name="Google Shape;302;g6e3718536c_1_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03" name="Google Shape;303;g6e3718536c_1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08" name="Shape 308"/>
        <p:cNvGrpSpPr/>
        <p:nvPr/>
      </p:nvGrpSpPr>
      <p:grpSpPr>
        <a:xfrm>
          <a:off x="0" y="0"/>
          <a:ext cx="0" cy="0"/>
          <a:chOff x="0" y="0"/>
          <a:chExt cx="0" cy="0"/>
        </a:xfrm>
      </p:grpSpPr>
      <p:sp>
        <p:nvSpPr>
          <p:cNvPr id="309" name="Google Shape;309;g6e629f5299_2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10" name="Google Shape;310;g6e629f5299_2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9" name="Shape 99"/>
        <p:cNvGrpSpPr/>
        <p:nvPr/>
      </p:nvGrpSpPr>
      <p:grpSpPr>
        <a:xfrm>
          <a:off x="0" y="0"/>
          <a:ext cx="0" cy="0"/>
          <a:chOff x="0" y="0"/>
          <a:chExt cx="0" cy="0"/>
        </a:xfrm>
      </p:grpSpPr>
      <p:sp>
        <p:nvSpPr>
          <p:cNvPr id="100" name="Google Shape;100;g6de87f359a_0_10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1" name="Google Shape;101;g6de87f359a_0_10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13" name="Shape 313"/>
        <p:cNvGrpSpPr/>
        <p:nvPr/>
      </p:nvGrpSpPr>
      <p:grpSpPr>
        <a:xfrm>
          <a:off x="0" y="0"/>
          <a:ext cx="0" cy="0"/>
          <a:chOff x="0" y="0"/>
          <a:chExt cx="0" cy="0"/>
        </a:xfrm>
      </p:grpSpPr>
      <p:sp>
        <p:nvSpPr>
          <p:cNvPr id="314" name="Google Shape;314;g6de87f359a_0_33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15" name="Google Shape;315;g6de87f359a_0_33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18" name="Shape 318"/>
        <p:cNvGrpSpPr/>
        <p:nvPr/>
      </p:nvGrpSpPr>
      <p:grpSpPr>
        <a:xfrm>
          <a:off x="0" y="0"/>
          <a:ext cx="0" cy="0"/>
          <a:chOff x="0" y="0"/>
          <a:chExt cx="0" cy="0"/>
        </a:xfrm>
      </p:grpSpPr>
      <p:sp>
        <p:nvSpPr>
          <p:cNvPr id="319" name="Google Shape;319;g6de87f359a_0_36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20" name="Google Shape;320;g6de87f359a_0_36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24" name="Shape 324"/>
        <p:cNvGrpSpPr/>
        <p:nvPr/>
      </p:nvGrpSpPr>
      <p:grpSpPr>
        <a:xfrm>
          <a:off x="0" y="0"/>
          <a:ext cx="0" cy="0"/>
          <a:chOff x="0" y="0"/>
          <a:chExt cx="0" cy="0"/>
        </a:xfrm>
      </p:grpSpPr>
      <p:sp>
        <p:nvSpPr>
          <p:cNvPr id="325" name="Google Shape;325;g6de87f359a_0_34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26" name="Google Shape;326;g6de87f359a_0_34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30" name="Shape 330"/>
        <p:cNvGrpSpPr/>
        <p:nvPr/>
      </p:nvGrpSpPr>
      <p:grpSpPr>
        <a:xfrm>
          <a:off x="0" y="0"/>
          <a:ext cx="0" cy="0"/>
          <a:chOff x="0" y="0"/>
          <a:chExt cx="0" cy="0"/>
        </a:xfrm>
      </p:grpSpPr>
      <p:sp>
        <p:nvSpPr>
          <p:cNvPr id="331" name="Google Shape;331;g6de87f359a_0_35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32" name="Google Shape;332;g6de87f359a_0_35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36" name="Shape 336"/>
        <p:cNvGrpSpPr/>
        <p:nvPr/>
      </p:nvGrpSpPr>
      <p:grpSpPr>
        <a:xfrm>
          <a:off x="0" y="0"/>
          <a:ext cx="0" cy="0"/>
          <a:chOff x="0" y="0"/>
          <a:chExt cx="0" cy="0"/>
        </a:xfrm>
      </p:grpSpPr>
      <p:sp>
        <p:nvSpPr>
          <p:cNvPr id="337" name="Google Shape;337;g6de87f359a_0_35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38" name="Google Shape;338;g6de87f359a_0_35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42" name="Shape 342"/>
        <p:cNvGrpSpPr/>
        <p:nvPr/>
      </p:nvGrpSpPr>
      <p:grpSpPr>
        <a:xfrm>
          <a:off x="0" y="0"/>
          <a:ext cx="0" cy="0"/>
          <a:chOff x="0" y="0"/>
          <a:chExt cx="0" cy="0"/>
        </a:xfrm>
      </p:grpSpPr>
      <p:sp>
        <p:nvSpPr>
          <p:cNvPr id="343" name="Google Shape;343;g7dcf5f8324_2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44" name="Google Shape;344;g7dcf5f8324_2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47" name="Shape 347"/>
        <p:cNvGrpSpPr/>
        <p:nvPr/>
      </p:nvGrpSpPr>
      <p:grpSpPr>
        <a:xfrm>
          <a:off x="0" y="0"/>
          <a:ext cx="0" cy="0"/>
          <a:chOff x="0" y="0"/>
          <a:chExt cx="0" cy="0"/>
        </a:xfrm>
      </p:grpSpPr>
      <p:sp>
        <p:nvSpPr>
          <p:cNvPr id="348" name="Google Shape;348;g6de87f359a_0_45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49" name="Google Shape;349;g6de87f359a_0_45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53" name="Shape 353"/>
        <p:cNvGrpSpPr/>
        <p:nvPr/>
      </p:nvGrpSpPr>
      <p:grpSpPr>
        <a:xfrm>
          <a:off x="0" y="0"/>
          <a:ext cx="0" cy="0"/>
          <a:chOff x="0" y="0"/>
          <a:chExt cx="0" cy="0"/>
        </a:xfrm>
      </p:grpSpPr>
      <p:sp>
        <p:nvSpPr>
          <p:cNvPr id="354" name="Google Shape;354;g6de87f359a_0_45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55" name="Google Shape;355;g6de87f359a_0_45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59" name="Shape 359"/>
        <p:cNvGrpSpPr/>
        <p:nvPr/>
      </p:nvGrpSpPr>
      <p:grpSpPr>
        <a:xfrm>
          <a:off x="0" y="0"/>
          <a:ext cx="0" cy="0"/>
          <a:chOff x="0" y="0"/>
          <a:chExt cx="0" cy="0"/>
        </a:xfrm>
      </p:grpSpPr>
      <p:sp>
        <p:nvSpPr>
          <p:cNvPr id="360" name="Google Shape;360;g6de87f359a_0_46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61" name="Google Shape;361;g6de87f359a_0_46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65" name="Shape 365"/>
        <p:cNvGrpSpPr/>
        <p:nvPr/>
      </p:nvGrpSpPr>
      <p:grpSpPr>
        <a:xfrm>
          <a:off x="0" y="0"/>
          <a:ext cx="0" cy="0"/>
          <a:chOff x="0" y="0"/>
          <a:chExt cx="0" cy="0"/>
        </a:xfrm>
      </p:grpSpPr>
      <p:sp>
        <p:nvSpPr>
          <p:cNvPr id="366" name="Google Shape;366;g6de87f359a_0_46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67" name="Google Shape;367;g6de87f359a_0_46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5" name="Shape 105"/>
        <p:cNvGrpSpPr/>
        <p:nvPr/>
      </p:nvGrpSpPr>
      <p:grpSpPr>
        <a:xfrm>
          <a:off x="0" y="0"/>
          <a:ext cx="0" cy="0"/>
          <a:chOff x="0" y="0"/>
          <a:chExt cx="0" cy="0"/>
        </a:xfrm>
      </p:grpSpPr>
      <p:sp>
        <p:nvSpPr>
          <p:cNvPr id="106" name="Google Shape;106;g6de87f359a_0_8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7" name="Google Shape;107;g6de87f359a_0_8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0" name="Shape 110"/>
        <p:cNvGrpSpPr/>
        <p:nvPr/>
      </p:nvGrpSpPr>
      <p:grpSpPr>
        <a:xfrm>
          <a:off x="0" y="0"/>
          <a:ext cx="0" cy="0"/>
          <a:chOff x="0" y="0"/>
          <a:chExt cx="0" cy="0"/>
        </a:xfrm>
      </p:grpSpPr>
      <p:sp>
        <p:nvSpPr>
          <p:cNvPr id="111" name="Google Shape;111;g6de87f359a_0_8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2" name="Google Shape;112;g6de87f359a_0_8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6" name="Shape 116"/>
        <p:cNvGrpSpPr/>
        <p:nvPr/>
      </p:nvGrpSpPr>
      <p:grpSpPr>
        <a:xfrm>
          <a:off x="0" y="0"/>
          <a:ext cx="0" cy="0"/>
          <a:chOff x="0" y="0"/>
          <a:chExt cx="0" cy="0"/>
        </a:xfrm>
      </p:grpSpPr>
      <p:sp>
        <p:nvSpPr>
          <p:cNvPr id="117" name="Google Shape;117;g6de87f359a_0_9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8" name="Google Shape;118;g6de87f359a_0_9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1" name="Shape 121"/>
        <p:cNvGrpSpPr/>
        <p:nvPr/>
      </p:nvGrpSpPr>
      <p:grpSpPr>
        <a:xfrm>
          <a:off x="0" y="0"/>
          <a:ext cx="0" cy="0"/>
          <a:chOff x="0" y="0"/>
          <a:chExt cx="0" cy="0"/>
        </a:xfrm>
      </p:grpSpPr>
      <p:sp>
        <p:nvSpPr>
          <p:cNvPr id="122" name="Google Shape;122;g6de87f359a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3" name="Google Shape;123;g6de87f359a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7" name="Shape 127"/>
        <p:cNvGrpSpPr/>
        <p:nvPr/>
      </p:nvGrpSpPr>
      <p:grpSpPr>
        <a:xfrm>
          <a:off x="0" y="0"/>
          <a:ext cx="0" cy="0"/>
          <a:chOff x="0" y="0"/>
          <a:chExt cx="0" cy="0"/>
        </a:xfrm>
      </p:grpSpPr>
      <p:sp>
        <p:nvSpPr>
          <p:cNvPr id="128" name="Google Shape;128;g6de87f359a_0_10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9" name="Google Shape;129;g6de87f359a_0_10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bg>
      <p:bgPr>
        <a:solidFill>
          <a:schemeClr val="lt2"/>
        </a:solidFill>
      </p:bgPr>
    </p:bg>
    <p:spTree>
      <p:nvGrpSpPr>
        <p:cNvPr id="9" name="Shape 9"/>
        <p:cNvGrpSpPr/>
        <p:nvPr/>
      </p:nvGrpSpPr>
      <p:grpSpPr>
        <a:xfrm>
          <a:off x="0" y="0"/>
          <a:ext cx="0" cy="0"/>
          <a:chOff x="0" y="0"/>
          <a:chExt cx="0" cy="0"/>
        </a:xfrm>
      </p:grpSpPr>
      <p:sp>
        <p:nvSpPr>
          <p:cNvPr id="10" name="Google Shape;10;p2"/>
          <p:cNvSpPr/>
          <p:nvPr/>
        </p:nvSpPr>
        <p:spPr>
          <a:xfrm>
            <a:off x="0" y="0"/>
            <a:ext cx="9144000" cy="4878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1" name="Google Shape;11;p2"/>
          <p:cNvGrpSpPr/>
          <p:nvPr/>
        </p:nvGrpSpPr>
        <p:grpSpPr>
          <a:xfrm>
            <a:off x="830392" y="1191256"/>
            <a:ext cx="745763" cy="45826"/>
            <a:chOff x="4580561" y="2589004"/>
            <a:chExt cx="1064464" cy="25200"/>
          </a:xfrm>
        </p:grpSpPr>
        <p:sp>
          <p:nvSpPr>
            <p:cNvPr id="12" name="Google Shape;12;p2"/>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4" name="Google Shape;14;p2"/>
          <p:cNvSpPr txBox="1"/>
          <p:nvPr>
            <p:ph type="ctrTitle"/>
          </p:nvPr>
        </p:nvSpPr>
        <p:spPr>
          <a:xfrm>
            <a:off x="729450" y="1322450"/>
            <a:ext cx="7688100" cy="1664700"/>
          </a:xfrm>
          <a:prstGeom prst="rect">
            <a:avLst/>
          </a:prstGeom>
        </p:spPr>
        <p:txBody>
          <a:bodyPr anchorCtr="0" anchor="t" bIns="91425" lIns="91425" spcFirstLastPara="1" rIns="91425" wrap="square" tIns="91425">
            <a:noAutofit/>
          </a:bodyPr>
          <a:lstStyle>
            <a:lvl1pPr lvl="0">
              <a:spcBef>
                <a:spcPts val="0"/>
              </a:spcBef>
              <a:spcAft>
                <a:spcPts val="0"/>
              </a:spcAft>
              <a:buClr>
                <a:schemeClr val="dk2"/>
              </a:buClr>
              <a:buSzPts val="4200"/>
              <a:buNone/>
              <a:defRPr sz="4200">
                <a:solidFill>
                  <a:schemeClr val="dk2"/>
                </a:solidFill>
              </a:defRPr>
            </a:lvl1pPr>
            <a:lvl2pPr lvl="1">
              <a:spcBef>
                <a:spcPts val="0"/>
              </a:spcBef>
              <a:spcAft>
                <a:spcPts val="0"/>
              </a:spcAft>
              <a:buClr>
                <a:schemeClr val="dk2"/>
              </a:buClr>
              <a:buSzPts val="4200"/>
              <a:buNone/>
              <a:defRPr sz="4200">
                <a:solidFill>
                  <a:schemeClr val="dk2"/>
                </a:solidFill>
              </a:defRPr>
            </a:lvl2pPr>
            <a:lvl3pPr lvl="2">
              <a:spcBef>
                <a:spcPts val="0"/>
              </a:spcBef>
              <a:spcAft>
                <a:spcPts val="0"/>
              </a:spcAft>
              <a:buClr>
                <a:schemeClr val="dk2"/>
              </a:buClr>
              <a:buSzPts val="4200"/>
              <a:buNone/>
              <a:defRPr sz="4200">
                <a:solidFill>
                  <a:schemeClr val="dk2"/>
                </a:solidFill>
              </a:defRPr>
            </a:lvl3pPr>
            <a:lvl4pPr lvl="3">
              <a:spcBef>
                <a:spcPts val="0"/>
              </a:spcBef>
              <a:spcAft>
                <a:spcPts val="0"/>
              </a:spcAft>
              <a:buClr>
                <a:schemeClr val="dk2"/>
              </a:buClr>
              <a:buSzPts val="4200"/>
              <a:buNone/>
              <a:defRPr sz="4200">
                <a:solidFill>
                  <a:schemeClr val="dk2"/>
                </a:solidFill>
              </a:defRPr>
            </a:lvl4pPr>
            <a:lvl5pPr lvl="4">
              <a:spcBef>
                <a:spcPts val="0"/>
              </a:spcBef>
              <a:spcAft>
                <a:spcPts val="0"/>
              </a:spcAft>
              <a:buClr>
                <a:schemeClr val="dk2"/>
              </a:buClr>
              <a:buSzPts val="4200"/>
              <a:buNone/>
              <a:defRPr sz="4200">
                <a:solidFill>
                  <a:schemeClr val="dk2"/>
                </a:solidFill>
              </a:defRPr>
            </a:lvl5pPr>
            <a:lvl6pPr lvl="5">
              <a:spcBef>
                <a:spcPts val="0"/>
              </a:spcBef>
              <a:spcAft>
                <a:spcPts val="0"/>
              </a:spcAft>
              <a:buClr>
                <a:schemeClr val="dk2"/>
              </a:buClr>
              <a:buSzPts val="4200"/>
              <a:buNone/>
              <a:defRPr sz="4200">
                <a:solidFill>
                  <a:schemeClr val="dk2"/>
                </a:solidFill>
              </a:defRPr>
            </a:lvl6pPr>
            <a:lvl7pPr lvl="6">
              <a:spcBef>
                <a:spcPts val="0"/>
              </a:spcBef>
              <a:spcAft>
                <a:spcPts val="0"/>
              </a:spcAft>
              <a:buClr>
                <a:schemeClr val="dk2"/>
              </a:buClr>
              <a:buSzPts val="4200"/>
              <a:buNone/>
              <a:defRPr sz="4200">
                <a:solidFill>
                  <a:schemeClr val="dk2"/>
                </a:solidFill>
              </a:defRPr>
            </a:lvl7pPr>
            <a:lvl8pPr lvl="7">
              <a:spcBef>
                <a:spcPts val="0"/>
              </a:spcBef>
              <a:spcAft>
                <a:spcPts val="0"/>
              </a:spcAft>
              <a:buClr>
                <a:schemeClr val="dk2"/>
              </a:buClr>
              <a:buSzPts val="4200"/>
              <a:buNone/>
              <a:defRPr sz="4200">
                <a:solidFill>
                  <a:schemeClr val="dk2"/>
                </a:solidFill>
              </a:defRPr>
            </a:lvl8pPr>
            <a:lvl9pPr lvl="8">
              <a:spcBef>
                <a:spcPts val="0"/>
              </a:spcBef>
              <a:spcAft>
                <a:spcPts val="0"/>
              </a:spcAft>
              <a:buClr>
                <a:schemeClr val="dk2"/>
              </a:buClr>
              <a:buSzPts val="4200"/>
              <a:buNone/>
              <a:defRPr sz="4200">
                <a:solidFill>
                  <a:schemeClr val="dk2"/>
                </a:solidFill>
              </a:defRPr>
            </a:lvl9pPr>
          </a:lstStyle>
          <a:p/>
        </p:txBody>
      </p:sp>
      <p:sp>
        <p:nvSpPr>
          <p:cNvPr id="15" name="Google Shape;15;p2"/>
          <p:cNvSpPr txBox="1"/>
          <p:nvPr>
            <p:ph idx="1" type="subTitle"/>
          </p:nvPr>
        </p:nvSpPr>
        <p:spPr>
          <a:xfrm>
            <a:off x="729627" y="3172900"/>
            <a:ext cx="7688100" cy="541200"/>
          </a:xfrm>
          <a:prstGeom prst="rect">
            <a:avLst/>
          </a:prstGeom>
        </p:spPr>
        <p:txBody>
          <a:bodyPr anchorCtr="0" anchor="t" bIns="91425" lIns="91425" spcFirstLastPara="1" rIns="91425" wrap="square" tIns="91425">
            <a:noAutofit/>
          </a:bodyPr>
          <a:lstStyle>
            <a:lvl1pPr lvl="0">
              <a:lnSpc>
                <a:spcPct val="100000"/>
              </a:lnSpc>
              <a:spcBef>
                <a:spcPts val="0"/>
              </a:spcBef>
              <a:spcAft>
                <a:spcPts val="0"/>
              </a:spcAft>
              <a:buSzPts val="1600"/>
              <a:buNone/>
              <a:defRPr sz="1600"/>
            </a:lvl1pPr>
            <a:lvl2pPr lvl="1">
              <a:lnSpc>
                <a:spcPct val="100000"/>
              </a:lnSpc>
              <a:spcBef>
                <a:spcPts val="0"/>
              </a:spcBef>
              <a:spcAft>
                <a:spcPts val="0"/>
              </a:spcAft>
              <a:buSzPts val="1600"/>
              <a:buNone/>
              <a:defRPr sz="1600"/>
            </a:lvl2pPr>
            <a:lvl3pPr lvl="2">
              <a:lnSpc>
                <a:spcPct val="100000"/>
              </a:lnSpc>
              <a:spcBef>
                <a:spcPts val="0"/>
              </a:spcBef>
              <a:spcAft>
                <a:spcPts val="0"/>
              </a:spcAft>
              <a:buSzPts val="1600"/>
              <a:buNone/>
              <a:defRPr sz="1600"/>
            </a:lvl3pPr>
            <a:lvl4pPr lvl="3">
              <a:lnSpc>
                <a:spcPct val="100000"/>
              </a:lnSpc>
              <a:spcBef>
                <a:spcPts val="0"/>
              </a:spcBef>
              <a:spcAft>
                <a:spcPts val="0"/>
              </a:spcAft>
              <a:buSzPts val="1600"/>
              <a:buNone/>
              <a:defRPr sz="1600"/>
            </a:lvl4pPr>
            <a:lvl5pPr lvl="4">
              <a:lnSpc>
                <a:spcPct val="100000"/>
              </a:lnSpc>
              <a:spcBef>
                <a:spcPts val="0"/>
              </a:spcBef>
              <a:spcAft>
                <a:spcPts val="0"/>
              </a:spcAft>
              <a:buSzPts val="1600"/>
              <a:buNone/>
              <a:defRPr sz="1600"/>
            </a:lvl5pPr>
            <a:lvl6pPr lvl="5">
              <a:lnSpc>
                <a:spcPct val="100000"/>
              </a:lnSpc>
              <a:spcBef>
                <a:spcPts val="0"/>
              </a:spcBef>
              <a:spcAft>
                <a:spcPts val="0"/>
              </a:spcAft>
              <a:buSzPts val="1600"/>
              <a:buNone/>
              <a:defRPr sz="1600"/>
            </a:lvl6pPr>
            <a:lvl7pPr lvl="6">
              <a:lnSpc>
                <a:spcPct val="100000"/>
              </a:lnSpc>
              <a:spcBef>
                <a:spcPts val="0"/>
              </a:spcBef>
              <a:spcAft>
                <a:spcPts val="0"/>
              </a:spcAft>
              <a:buSzPts val="1600"/>
              <a:buNone/>
              <a:defRPr sz="1600"/>
            </a:lvl7pPr>
            <a:lvl8pPr lvl="7">
              <a:lnSpc>
                <a:spcPct val="100000"/>
              </a:lnSpc>
              <a:spcBef>
                <a:spcPts val="0"/>
              </a:spcBef>
              <a:spcAft>
                <a:spcPts val="0"/>
              </a:spcAft>
              <a:buSzPts val="1600"/>
              <a:buNone/>
              <a:defRPr sz="1600"/>
            </a:lvl8pPr>
            <a:lvl9pPr lvl="8">
              <a:lnSpc>
                <a:spcPct val="100000"/>
              </a:lnSpc>
              <a:spcBef>
                <a:spcPts val="0"/>
              </a:spcBef>
              <a:spcAft>
                <a:spcPts val="0"/>
              </a:spcAft>
              <a:buSzPts val="1600"/>
              <a:buNone/>
              <a:defRPr sz="1600"/>
            </a:lvl9pPr>
          </a:lstStyle>
          <a:p/>
        </p:txBody>
      </p:sp>
      <p:sp>
        <p:nvSpPr>
          <p:cNvPr id="16" name="Google Shape;16;p2"/>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da"/>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bg>
      <p:bgPr>
        <a:solidFill>
          <a:schemeClr val="dk1"/>
        </a:solidFill>
      </p:bgPr>
    </p:bg>
    <p:spTree>
      <p:nvGrpSpPr>
        <p:cNvPr id="73" name="Shape 73"/>
        <p:cNvGrpSpPr/>
        <p:nvPr/>
      </p:nvGrpSpPr>
      <p:grpSpPr>
        <a:xfrm>
          <a:off x="0" y="0"/>
          <a:ext cx="0" cy="0"/>
          <a:chOff x="0" y="0"/>
          <a:chExt cx="0" cy="0"/>
        </a:xfrm>
      </p:grpSpPr>
      <p:grpSp>
        <p:nvGrpSpPr>
          <p:cNvPr id="74" name="Google Shape;74;p11"/>
          <p:cNvGrpSpPr/>
          <p:nvPr/>
        </p:nvGrpSpPr>
        <p:grpSpPr>
          <a:xfrm>
            <a:off x="830392" y="4169130"/>
            <a:ext cx="745763" cy="45826"/>
            <a:chOff x="4580561" y="2589004"/>
            <a:chExt cx="1064464" cy="25200"/>
          </a:xfrm>
        </p:grpSpPr>
        <p:sp>
          <p:nvSpPr>
            <p:cNvPr id="75" name="Google Shape;75;p11"/>
            <p:cNvSpPr/>
            <p:nvPr/>
          </p:nvSpPr>
          <p:spPr>
            <a:xfrm rot="-5400000">
              <a:off x="5366325" y="2335504"/>
              <a:ext cx="25200" cy="5322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6" name="Google Shape;76;p11"/>
            <p:cNvSpPr/>
            <p:nvPr/>
          </p:nvSpPr>
          <p:spPr>
            <a:xfrm rot="-5400000">
              <a:off x="4836311" y="2333254"/>
              <a:ext cx="25200" cy="5367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77" name="Google Shape;77;p11"/>
          <p:cNvSpPr txBox="1"/>
          <p:nvPr>
            <p:ph hasCustomPrompt="1" type="title"/>
          </p:nvPr>
        </p:nvSpPr>
        <p:spPr>
          <a:xfrm>
            <a:off x="729450" y="733950"/>
            <a:ext cx="7688400" cy="1244700"/>
          </a:xfrm>
          <a:prstGeom prst="rect">
            <a:avLst/>
          </a:prstGeom>
        </p:spPr>
        <p:txBody>
          <a:bodyPr anchorCtr="0" anchor="t" bIns="91425" lIns="91425" spcFirstLastPara="1" rIns="91425" wrap="square" tIns="91425">
            <a:noAutofit/>
          </a:bodyPr>
          <a:lstStyle>
            <a:lvl1pPr lvl="0">
              <a:spcBef>
                <a:spcPts val="0"/>
              </a:spcBef>
              <a:spcAft>
                <a:spcPts val="0"/>
              </a:spcAft>
              <a:buClr>
                <a:schemeClr val="lt1"/>
              </a:buClr>
              <a:buSzPts val="8000"/>
              <a:buNone/>
              <a:defRPr sz="8000">
                <a:solidFill>
                  <a:schemeClr val="lt1"/>
                </a:solidFill>
              </a:defRPr>
            </a:lvl1pPr>
            <a:lvl2pPr lvl="1">
              <a:spcBef>
                <a:spcPts val="0"/>
              </a:spcBef>
              <a:spcAft>
                <a:spcPts val="0"/>
              </a:spcAft>
              <a:buClr>
                <a:schemeClr val="lt1"/>
              </a:buClr>
              <a:buSzPts val="8000"/>
              <a:buNone/>
              <a:defRPr sz="8000">
                <a:solidFill>
                  <a:schemeClr val="lt1"/>
                </a:solidFill>
              </a:defRPr>
            </a:lvl2pPr>
            <a:lvl3pPr lvl="2">
              <a:spcBef>
                <a:spcPts val="0"/>
              </a:spcBef>
              <a:spcAft>
                <a:spcPts val="0"/>
              </a:spcAft>
              <a:buClr>
                <a:schemeClr val="lt1"/>
              </a:buClr>
              <a:buSzPts val="8000"/>
              <a:buNone/>
              <a:defRPr sz="8000">
                <a:solidFill>
                  <a:schemeClr val="lt1"/>
                </a:solidFill>
              </a:defRPr>
            </a:lvl3pPr>
            <a:lvl4pPr lvl="3">
              <a:spcBef>
                <a:spcPts val="0"/>
              </a:spcBef>
              <a:spcAft>
                <a:spcPts val="0"/>
              </a:spcAft>
              <a:buClr>
                <a:schemeClr val="lt1"/>
              </a:buClr>
              <a:buSzPts val="8000"/>
              <a:buNone/>
              <a:defRPr sz="8000">
                <a:solidFill>
                  <a:schemeClr val="lt1"/>
                </a:solidFill>
              </a:defRPr>
            </a:lvl4pPr>
            <a:lvl5pPr lvl="4">
              <a:spcBef>
                <a:spcPts val="0"/>
              </a:spcBef>
              <a:spcAft>
                <a:spcPts val="0"/>
              </a:spcAft>
              <a:buClr>
                <a:schemeClr val="lt1"/>
              </a:buClr>
              <a:buSzPts val="8000"/>
              <a:buNone/>
              <a:defRPr sz="8000">
                <a:solidFill>
                  <a:schemeClr val="lt1"/>
                </a:solidFill>
              </a:defRPr>
            </a:lvl5pPr>
            <a:lvl6pPr lvl="5">
              <a:spcBef>
                <a:spcPts val="0"/>
              </a:spcBef>
              <a:spcAft>
                <a:spcPts val="0"/>
              </a:spcAft>
              <a:buClr>
                <a:schemeClr val="lt1"/>
              </a:buClr>
              <a:buSzPts val="8000"/>
              <a:buNone/>
              <a:defRPr sz="8000">
                <a:solidFill>
                  <a:schemeClr val="lt1"/>
                </a:solidFill>
              </a:defRPr>
            </a:lvl6pPr>
            <a:lvl7pPr lvl="6">
              <a:spcBef>
                <a:spcPts val="0"/>
              </a:spcBef>
              <a:spcAft>
                <a:spcPts val="0"/>
              </a:spcAft>
              <a:buClr>
                <a:schemeClr val="lt1"/>
              </a:buClr>
              <a:buSzPts val="8000"/>
              <a:buNone/>
              <a:defRPr sz="8000">
                <a:solidFill>
                  <a:schemeClr val="lt1"/>
                </a:solidFill>
              </a:defRPr>
            </a:lvl7pPr>
            <a:lvl8pPr lvl="7">
              <a:spcBef>
                <a:spcPts val="0"/>
              </a:spcBef>
              <a:spcAft>
                <a:spcPts val="0"/>
              </a:spcAft>
              <a:buClr>
                <a:schemeClr val="lt1"/>
              </a:buClr>
              <a:buSzPts val="8000"/>
              <a:buNone/>
              <a:defRPr sz="8000">
                <a:solidFill>
                  <a:schemeClr val="lt1"/>
                </a:solidFill>
              </a:defRPr>
            </a:lvl8pPr>
            <a:lvl9pPr lvl="8">
              <a:spcBef>
                <a:spcPts val="0"/>
              </a:spcBef>
              <a:spcAft>
                <a:spcPts val="0"/>
              </a:spcAft>
              <a:buClr>
                <a:schemeClr val="lt1"/>
              </a:buClr>
              <a:buSzPts val="8000"/>
              <a:buNone/>
              <a:defRPr sz="8000">
                <a:solidFill>
                  <a:schemeClr val="lt1"/>
                </a:solidFill>
              </a:defRPr>
            </a:lvl9pPr>
          </a:lstStyle>
          <a:p>
            <a:r>
              <a:t>xx%</a:t>
            </a:r>
          </a:p>
        </p:txBody>
      </p:sp>
      <p:sp>
        <p:nvSpPr>
          <p:cNvPr id="78" name="Google Shape;78;p11"/>
          <p:cNvSpPr txBox="1"/>
          <p:nvPr>
            <p:ph idx="1" type="body"/>
          </p:nvPr>
        </p:nvSpPr>
        <p:spPr>
          <a:xfrm>
            <a:off x="729450" y="2272888"/>
            <a:ext cx="7688400" cy="15804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Clr>
                <a:schemeClr val="lt1"/>
              </a:buClr>
              <a:buSzPts val="1300"/>
              <a:buChar char="●"/>
              <a:defRPr>
                <a:solidFill>
                  <a:schemeClr val="lt1"/>
                </a:solidFill>
              </a:defRPr>
            </a:lvl1pPr>
            <a:lvl2pPr indent="-298450" lvl="1" marL="914400">
              <a:spcBef>
                <a:spcPts val="1600"/>
              </a:spcBef>
              <a:spcAft>
                <a:spcPts val="0"/>
              </a:spcAft>
              <a:buClr>
                <a:schemeClr val="lt1"/>
              </a:buClr>
              <a:buSzPts val="1100"/>
              <a:buChar char="○"/>
              <a:defRPr>
                <a:solidFill>
                  <a:schemeClr val="lt1"/>
                </a:solidFill>
              </a:defRPr>
            </a:lvl2pPr>
            <a:lvl3pPr indent="-298450" lvl="2" marL="1371600">
              <a:spcBef>
                <a:spcPts val="1600"/>
              </a:spcBef>
              <a:spcAft>
                <a:spcPts val="0"/>
              </a:spcAft>
              <a:buClr>
                <a:schemeClr val="lt1"/>
              </a:buClr>
              <a:buSzPts val="1100"/>
              <a:buChar char="■"/>
              <a:defRPr>
                <a:solidFill>
                  <a:schemeClr val="lt1"/>
                </a:solidFill>
              </a:defRPr>
            </a:lvl3pPr>
            <a:lvl4pPr indent="-298450" lvl="3" marL="1828800">
              <a:spcBef>
                <a:spcPts val="1600"/>
              </a:spcBef>
              <a:spcAft>
                <a:spcPts val="0"/>
              </a:spcAft>
              <a:buClr>
                <a:schemeClr val="lt1"/>
              </a:buClr>
              <a:buSzPts val="1100"/>
              <a:buChar char="●"/>
              <a:defRPr>
                <a:solidFill>
                  <a:schemeClr val="lt1"/>
                </a:solidFill>
              </a:defRPr>
            </a:lvl4pPr>
            <a:lvl5pPr indent="-298450" lvl="4" marL="2286000">
              <a:spcBef>
                <a:spcPts val="1600"/>
              </a:spcBef>
              <a:spcAft>
                <a:spcPts val="0"/>
              </a:spcAft>
              <a:buClr>
                <a:schemeClr val="lt1"/>
              </a:buClr>
              <a:buSzPts val="1100"/>
              <a:buChar char="○"/>
              <a:defRPr>
                <a:solidFill>
                  <a:schemeClr val="lt1"/>
                </a:solidFill>
              </a:defRPr>
            </a:lvl5pPr>
            <a:lvl6pPr indent="-298450" lvl="5" marL="2743200">
              <a:spcBef>
                <a:spcPts val="1600"/>
              </a:spcBef>
              <a:spcAft>
                <a:spcPts val="0"/>
              </a:spcAft>
              <a:buClr>
                <a:schemeClr val="lt1"/>
              </a:buClr>
              <a:buSzPts val="1100"/>
              <a:buChar char="■"/>
              <a:defRPr>
                <a:solidFill>
                  <a:schemeClr val="lt1"/>
                </a:solidFill>
              </a:defRPr>
            </a:lvl6pPr>
            <a:lvl7pPr indent="-298450" lvl="6" marL="3200400">
              <a:spcBef>
                <a:spcPts val="1600"/>
              </a:spcBef>
              <a:spcAft>
                <a:spcPts val="0"/>
              </a:spcAft>
              <a:buClr>
                <a:schemeClr val="lt1"/>
              </a:buClr>
              <a:buSzPts val="1100"/>
              <a:buChar char="●"/>
              <a:defRPr>
                <a:solidFill>
                  <a:schemeClr val="lt1"/>
                </a:solidFill>
              </a:defRPr>
            </a:lvl7pPr>
            <a:lvl8pPr indent="-298450" lvl="7" marL="3657600">
              <a:spcBef>
                <a:spcPts val="1600"/>
              </a:spcBef>
              <a:spcAft>
                <a:spcPts val="0"/>
              </a:spcAft>
              <a:buClr>
                <a:schemeClr val="lt1"/>
              </a:buClr>
              <a:buSzPts val="1100"/>
              <a:buChar char="○"/>
              <a:defRPr>
                <a:solidFill>
                  <a:schemeClr val="lt1"/>
                </a:solidFill>
              </a:defRPr>
            </a:lvl8pPr>
            <a:lvl9pPr indent="-298450" lvl="8" marL="4114800">
              <a:spcBef>
                <a:spcPts val="1600"/>
              </a:spcBef>
              <a:spcAft>
                <a:spcPts val="1600"/>
              </a:spcAft>
              <a:buClr>
                <a:schemeClr val="lt1"/>
              </a:buClr>
              <a:buSzPts val="1100"/>
              <a:buChar char="■"/>
              <a:defRPr>
                <a:solidFill>
                  <a:schemeClr val="lt1"/>
                </a:solidFill>
              </a:defRPr>
            </a:lvl9pPr>
          </a:lstStyle>
          <a:p/>
        </p:txBody>
      </p:sp>
      <p:sp>
        <p:nvSpPr>
          <p:cNvPr id="79" name="Google Shape;79;p11"/>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da"/>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80" name="Shape 80"/>
        <p:cNvGrpSpPr/>
        <p:nvPr/>
      </p:nvGrpSpPr>
      <p:grpSpPr>
        <a:xfrm>
          <a:off x="0" y="0"/>
          <a:ext cx="0" cy="0"/>
          <a:chOff x="0" y="0"/>
          <a:chExt cx="0" cy="0"/>
        </a:xfrm>
      </p:grpSpPr>
      <p:sp>
        <p:nvSpPr>
          <p:cNvPr id="81" name="Google Shape;81;p12"/>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da"/>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bg>
      <p:bgPr>
        <a:solidFill>
          <a:schemeClr val="dk1"/>
        </a:solidFill>
      </p:bgPr>
    </p:bg>
    <p:spTree>
      <p:nvGrpSpPr>
        <p:cNvPr id="17" name="Shape 17"/>
        <p:cNvGrpSpPr/>
        <p:nvPr/>
      </p:nvGrpSpPr>
      <p:grpSpPr>
        <a:xfrm>
          <a:off x="0" y="0"/>
          <a:ext cx="0" cy="0"/>
          <a:chOff x="0" y="0"/>
          <a:chExt cx="0" cy="0"/>
        </a:xfrm>
      </p:grpSpPr>
      <p:grpSp>
        <p:nvGrpSpPr>
          <p:cNvPr id="18" name="Google Shape;18;p3"/>
          <p:cNvGrpSpPr/>
          <p:nvPr/>
        </p:nvGrpSpPr>
        <p:grpSpPr>
          <a:xfrm>
            <a:off x="830392" y="1191256"/>
            <a:ext cx="745763" cy="45826"/>
            <a:chOff x="4580561" y="2589004"/>
            <a:chExt cx="1064464" cy="25200"/>
          </a:xfrm>
        </p:grpSpPr>
        <p:sp>
          <p:nvSpPr>
            <p:cNvPr id="19" name="Google Shape;19;p3"/>
            <p:cNvSpPr/>
            <p:nvPr/>
          </p:nvSpPr>
          <p:spPr>
            <a:xfrm rot="-5400000">
              <a:off x="5366325" y="2335504"/>
              <a:ext cx="25200" cy="5322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 name="Google Shape;20;p3"/>
            <p:cNvSpPr/>
            <p:nvPr/>
          </p:nvSpPr>
          <p:spPr>
            <a:xfrm rot="-5400000">
              <a:off x="4836311" y="2333254"/>
              <a:ext cx="25200" cy="5367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1" name="Google Shape;21;p3"/>
          <p:cNvSpPr txBox="1"/>
          <p:nvPr>
            <p:ph type="title"/>
          </p:nvPr>
        </p:nvSpPr>
        <p:spPr>
          <a:xfrm>
            <a:off x="729450" y="1322450"/>
            <a:ext cx="7688400" cy="1518600"/>
          </a:xfrm>
          <a:prstGeom prst="rect">
            <a:avLst/>
          </a:prstGeom>
        </p:spPr>
        <p:txBody>
          <a:bodyPr anchorCtr="0" anchor="t" bIns="91425" lIns="91425" spcFirstLastPara="1" rIns="91425" wrap="square" tIns="91425">
            <a:no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p:txBody>
      </p:sp>
      <p:sp>
        <p:nvSpPr>
          <p:cNvPr id="22" name="Google Shape;22;p3"/>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da"/>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23" name="Shape 23"/>
        <p:cNvGrpSpPr/>
        <p:nvPr/>
      </p:nvGrpSpPr>
      <p:grpSpPr>
        <a:xfrm>
          <a:off x="0" y="0"/>
          <a:ext cx="0" cy="0"/>
          <a:chOff x="0" y="0"/>
          <a:chExt cx="0" cy="0"/>
        </a:xfrm>
      </p:grpSpPr>
      <p:sp>
        <p:nvSpPr>
          <p:cNvPr id="24" name="Google Shape;24;p4"/>
          <p:cNvSpPr/>
          <p:nvPr/>
        </p:nvSpPr>
        <p:spPr>
          <a:xfrm>
            <a:off x="0" y="0"/>
            <a:ext cx="9144000" cy="48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25" name="Google Shape;25;p4"/>
          <p:cNvGrpSpPr/>
          <p:nvPr/>
        </p:nvGrpSpPr>
        <p:grpSpPr>
          <a:xfrm>
            <a:off x="830392" y="1191256"/>
            <a:ext cx="745763" cy="45826"/>
            <a:chOff x="4580561" y="2589004"/>
            <a:chExt cx="1064464" cy="25200"/>
          </a:xfrm>
        </p:grpSpPr>
        <p:sp>
          <p:nvSpPr>
            <p:cNvPr id="26" name="Google Shape;26;p4"/>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 name="Google Shape;27;p4"/>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8" name="Google Shape;28;p4"/>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lvl1pPr lvl="0">
              <a:spcBef>
                <a:spcPts val="0"/>
              </a:spcBef>
              <a:spcAft>
                <a:spcPts val="0"/>
              </a:spcAft>
              <a:buClr>
                <a:schemeClr val="dk2"/>
              </a:buClr>
              <a:buSzPts val="2600"/>
              <a:buNone/>
              <a:defRPr sz="2600">
                <a:solidFill>
                  <a:schemeClr val="dk2"/>
                </a:solidFill>
              </a:defRPr>
            </a:lvl1pPr>
            <a:lvl2pPr lvl="1">
              <a:spcBef>
                <a:spcPts val="0"/>
              </a:spcBef>
              <a:spcAft>
                <a:spcPts val="0"/>
              </a:spcAft>
              <a:buClr>
                <a:schemeClr val="dk2"/>
              </a:buClr>
              <a:buSzPts val="2600"/>
              <a:buNone/>
              <a:defRPr sz="2600">
                <a:solidFill>
                  <a:schemeClr val="dk2"/>
                </a:solidFill>
              </a:defRPr>
            </a:lvl2pPr>
            <a:lvl3pPr lvl="2">
              <a:spcBef>
                <a:spcPts val="0"/>
              </a:spcBef>
              <a:spcAft>
                <a:spcPts val="0"/>
              </a:spcAft>
              <a:buClr>
                <a:schemeClr val="dk2"/>
              </a:buClr>
              <a:buSzPts val="2600"/>
              <a:buNone/>
              <a:defRPr sz="2600">
                <a:solidFill>
                  <a:schemeClr val="dk2"/>
                </a:solidFill>
              </a:defRPr>
            </a:lvl3pPr>
            <a:lvl4pPr lvl="3">
              <a:spcBef>
                <a:spcPts val="0"/>
              </a:spcBef>
              <a:spcAft>
                <a:spcPts val="0"/>
              </a:spcAft>
              <a:buClr>
                <a:schemeClr val="dk2"/>
              </a:buClr>
              <a:buSzPts val="2600"/>
              <a:buNone/>
              <a:defRPr sz="2600">
                <a:solidFill>
                  <a:schemeClr val="dk2"/>
                </a:solidFill>
              </a:defRPr>
            </a:lvl4pPr>
            <a:lvl5pPr lvl="4">
              <a:spcBef>
                <a:spcPts val="0"/>
              </a:spcBef>
              <a:spcAft>
                <a:spcPts val="0"/>
              </a:spcAft>
              <a:buClr>
                <a:schemeClr val="dk2"/>
              </a:buClr>
              <a:buSzPts val="2600"/>
              <a:buNone/>
              <a:defRPr sz="2600">
                <a:solidFill>
                  <a:schemeClr val="dk2"/>
                </a:solidFill>
              </a:defRPr>
            </a:lvl5pPr>
            <a:lvl6pPr lvl="5">
              <a:spcBef>
                <a:spcPts val="0"/>
              </a:spcBef>
              <a:spcAft>
                <a:spcPts val="0"/>
              </a:spcAft>
              <a:buClr>
                <a:schemeClr val="dk2"/>
              </a:buClr>
              <a:buSzPts val="2600"/>
              <a:buNone/>
              <a:defRPr sz="2600">
                <a:solidFill>
                  <a:schemeClr val="dk2"/>
                </a:solidFill>
              </a:defRPr>
            </a:lvl6pPr>
            <a:lvl7pPr lvl="6">
              <a:spcBef>
                <a:spcPts val="0"/>
              </a:spcBef>
              <a:spcAft>
                <a:spcPts val="0"/>
              </a:spcAft>
              <a:buClr>
                <a:schemeClr val="dk2"/>
              </a:buClr>
              <a:buSzPts val="2600"/>
              <a:buNone/>
              <a:defRPr sz="2600">
                <a:solidFill>
                  <a:schemeClr val="dk2"/>
                </a:solidFill>
              </a:defRPr>
            </a:lvl7pPr>
            <a:lvl8pPr lvl="7">
              <a:spcBef>
                <a:spcPts val="0"/>
              </a:spcBef>
              <a:spcAft>
                <a:spcPts val="0"/>
              </a:spcAft>
              <a:buClr>
                <a:schemeClr val="dk2"/>
              </a:buClr>
              <a:buSzPts val="2600"/>
              <a:buNone/>
              <a:defRPr sz="2600">
                <a:solidFill>
                  <a:schemeClr val="dk2"/>
                </a:solidFill>
              </a:defRPr>
            </a:lvl8pPr>
            <a:lvl9pPr lvl="8">
              <a:spcBef>
                <a:spcPts val="0"/>
              </a:spcBef>
              <a:spcAft>
                <a:spcPts val="0"/>
              </a:spcAft>
              <a:buClr>
                <a:schemeClr val="dk2"/>
              </a:buClr>
              <a:buSzPts val="2600"/>
              <a:buNone/>
              <a:defRPr sz="2600">
                <a:solidFill>
                  <a:schemeClr val="dk2"/>
                </a:solidFill>
              </a:defRPr>
            </a:lvl9pPr>
          </a:lstStyle>
          <a:p/>
        </p:txBody>
      </p:sp>
      <p:sp>
        <p:nvSpPr>
          <p:cNvPr id="29" name="Google Shape;29;p4"/>
          <p:cNvSpPr txBox="1"/>
          <p:nvPr>
            <p:ph idx="1" type="body"/>
          </p:nvPr>
        </p:nvSpPr>
        <p:spPr>
          <a:xfrm>
            <a:off x="729450" y="2078875"/>
            <a:ext cx="7688700" cy="22611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30" name="Google Shape;30;p4"/>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da"/>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31" name="Shape 31"/>
        <p:cNvGrpSpPr/>
        <p:nvPr/>
      </p:nvGrpSpPr>
      <p:grpSpPr>
        <a:xfrm>
          <a:off x="0" y="0"/>
          <a:ext cx="0" cy="0"/>
          <a:chOff x="0" y="0"/>
          <a:chExt cx="0" cy="0"/>
        </a:xfrm>
      </p:grpSpPr>
      <p:sp>
        <p:nvSpPr>
          <p:cNvPr id="32" name="Google Shape;32;p5"/>
          <p:cNvSpPr/>
          <p:nvPr/>
        </p:nvSpPr>
        <p:spPr>
          <a:xfrm>
            <a:off x="0" y="0"/>
            <a:ext cx="9144000" cy="48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33" name="Google Shape;33;p5"/>
          <p:cNvGrpSpPr/>
          <p:nvPr/>
        </p:nvGrpSpPr>
        <p:grpSpPr>
          <a:xfrm>
            <a:off x="830392" y="1191256"/>
            <a:ext cx="745763" cy="45826"/>
            <a:chOff x="4580561" y="2589004"/>
            <a:chExt cx="1064464" cy="25200"/>
          </a:xfrm>
        </p:grpSpPr>
        <p:sp>
          <p:nvSpPr>
            <p:cNvPr id="34" name="Google Shape;34;p5"/>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 name="Google Shape;35;p5"/>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6" name="Google Shape;36;p5"/>
          <p:cNvSpPr txBox="1"/>
          <p:nvPr>
            <p:ph type="title"/>
          </p:nvPr>
        </p:nvSpPr>
        <p:spPr>
          <a:xfrm>
            <a:off x="729450" y="1318650"/>
            <a:ext cx="7688400" cy="535200"/>
          </a:xfrm>
          <a:prstGeom prst="rect">
            <a:avLst/>
          </a:prstGeom>
        </p:spPr>
        <p:txBody>
          <a:bodyPr anchorCtr="0" anchor="t" bIns="91425" lIns="91425" spcFirstLastPara="1" rIns="91425" wrap="square" tIns="91425">
            <a:noAutofit/>
          </a:bodyPr>
          <a:lstStyle>
            <a:lvl1pPr lvl="0">
              <a:spcBef>
                <a:spcPts val="0"/>
              </a:spcBef>
              <a:spcAft>
                <a:spcPts val="0"/>
              </a:spcAft>
              <a:buClr>
                <a:schemeClr val="dk2"/>
              </a:buClr>
              <a:buSzPts val="2600"/>
              <a:buNone/>
              <a:defRPr sz="2600">
                <a:solidFill>
                  <a:schemeClr val="dk2"/>
                </a:solidFill>
              </a:defRPr>
            </a:lvl1pPr>
            <a:lvl2pPr lvl="1">
              <a:spcBef>
                <a:spcPts val="0"/>
              </a:spcBef>
              <a:spcAft>
                <a:spcPts val="0"/>
              </a:spcAft>
              <a:buClr>
                <a:schemeClr val="dk2"/>
              </a:buClr>
              <a:buSzPts val="2600"/>
              <a:buNone/>
              <a:defRPr sz="2600">
                <a:solidFill>
                  <a:schemeClr val="dk2"/>
                </a:solidFill>
              </a:defRPr>
            </a:lvl2pPr>
            <a:lvl3pPr lvl="2">
              <a:spcBef>
                <a:spcPts val="0"/>
              </a:spcBef>
              <a:spcAft>
                <a:spcPts val="0"/>
              </a:spcAft>
              <a:buClr>
                <a:schemeClr val="dk2"/>
              </a:buClr>
              <a:buSzPts val="2600"/>
              <a:buNone/>
              <a:defRPr sz="2600">
                <a:solidFill>
                  <a:schemeClr val="dk2"/>
                </a:solidFill>
              </a:defRPr>
            </a:lvl3pPr>
            <a:lvl4pPr lvl="3">
              <a:spcBef>
                <a:spcPts val="0"/>
              </a:spcBef>
              <a:spcAft>
                <a:spcPts val="0"/>
              </a:spcAft>
              <a:buClr>
                <a:schemeClr val="dk2"/>
              </a:buClr>
              <a:buSzPts val="2600"/>
              <a:buNone/>
              <a:defRPr sz="2600">
                <a:solidFill>
                  <a:schemeClr val="dk2"/>
                </a:solidFill>
              </a:defRPr>
            </a:lvl4pPr>
            <a:lvl5pPr lvl="4">
              <a:spcBef>
                <a:spcPts val="0"/>
              </a:spcBef>
              <a:spcAft>
                <a:spcPts val="0"/>
              </a:spcAft>
              <a:buClr>
                <a:schemeClr val="dk2"/>
              </a:buClr>
              <a:buSzPts val="2600"/>
              <a:buNone/>
              <a:defRPr sz="2600">
                <a:solidFill>
                  <a:schemeClr val="dk2"/>
                </a:solidFill>
              </a:defRPr>
            </a:lvl5pPr>
            <a:lvl6pPr lvl="5">
              <a:spcBef>
                <a:spcPts val="0"/>
              </a:spcBef>
              <a:spcAft>
                <a:spcPts val="0"/>
              </a:spcAft>
              <a:buClr>
                <a:schemeClr val="dk2"/>
              </a:buClr>
              <a:buSzPts val="2600"/>
              <a:buNone/>
              <a:defRPr sz="2600">
                <a:solidFill>
                  <a:schemeClr val="dk2"/>
                </a:solidFill>
              </a:defRPr>
            </a:lvl6pPr>
            <a:lvl7pPr lvl="6">
              <a:spcBef>
                <a:spcPts val="0"/>
              </a:spcBef>
              <a:spcAft>
                <a:spcPts val="0"/>
              </a:spcAft>
              <a:buClr>
                <a:schemeClr val="dk2"/>
              </a:buClr>
              <a:buSzPts val="2600"/>
              <a:buNone/>
              <a:defRPr sz="2600">
                <a:solidFill>
                  <a:schemeClr val="dk2"/>
                </a:solidFill>
              </a:defRPr>
            </a:lvl7pPr>
            <a:lvl8pPr lvl="7">
              <a:spcBef>
                <a:spcPts val="0"/>
              </a:spcBef>
              <a:spcAft>
                <a:spcPts val="0"/>
              </a:spcAft>
              <a:buClr>
                <a:schemeClr val="dk2"/>
              </a:buClr>
              <a:buSzPts val="2600"/>
              <a:buNone/>
              <a:defRPr sz="2600">
                <a:solidFill>
                  <a:schemeClr val="dk2"/>
                </a:solidFill>
              </a:defRPr>
            </a:lvl8pPr>
            <a:lvl9pPr lvl="8">
              <a:spcBef>
                <a:spcPts val="0"/>
              </a:spcBef>
              <a:spcAft>
                <a:spcPts val="0"/>
              </a:spcAft>
              <a:buClr>
                <a:schemeClr val="dk2"/>
              </a:buClr>
              <a:buSzPts val="2600"/>
              <a:buNone/>
              <a:defRPr sz="2600">
                <a:solidFill>
                  <a:schemeClr val="dk2"/>
                </a:solidFill>
              </a:defRPr>
            </a:lvl9pPr>
          </a:lstStyle>
          <a:p/>
        </p:txBody>
      </p:sp>
      <p:sp>
        <p:nvSpPr>
          <p:cNvPr id="37" name="Google Shape;37;p5"/>
          <p:cNvSpPr txBox="1"/>
          <p:nvPr>
            <p:ph idx="1" type="body"/>
          </p:nvPr>
        </p:nvSpPr>
        <p:spPr>
          <a:xfrm>
            <a:off x="729325" y="2078875"/>
            <a:ext cx="3774300" cy="22611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38" name="Google Shape;38;p5"/>
          <p:cNvSpPr txBox="1"/>
          <p:nvPr>
            <p:ph idx="2" type="body"/>
          </p:nvPr>
        </p:nvSpPr>
        <p:spPr>
          <a:xfrm>
            <a:off x="4643604" y="2078875"/>
            <a:ext cx="3774300" cy="22611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39" name="Google Shape;39;p5"/>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da"/>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40" name="Shape 40"/>
        <p:cNvGrpSpPr/>
        <p:nvPr/>
      </p:nvGrpSpPr>
      <p:grpSpPr>
        <a:xfrm>
          <a:off x="0" y="0"/>
          <a:ext cx="0" cy="0"/>
          <a:chOff x="0" y="0"/>
          <a:chExt cx="0" cy="0"/>
        </a:xfrm>
      </p:grpSpPr>
      <p:sp>
        <p:nvSpPr>
          <p:cNvPr id="41" name="Google Shape;41;p6"/>
          <p:cNvSpPr/>
          <p:nvPr/>
        </p:nvSpPr>
        <p:spPr>
          <a:xfrm>
            <a:off x="0" y="0"/>
            <a:ext cx="9144000" cy="48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42" name="Google Shape;42;p6"/>
          <p:cNvGrpSpPr/>
          <p:nvPr/>
        </p:nvGrpSpPr>
        <p:grpSpPr>
          <a:xfrm>
            <a:off x="830392" y="1191256"/>
            <a:ext cx="745763" cy="45826"/>
            <a:chOff x="4580561" y="2589004"/>
            <a:chExt cx="1064464" cy="25200"/>
          </a:xfrm>
        </p:grpSpPr>
        <p:sp>
          <p:nvSpPr>
            <p:cNvPr id="43" name="Google Shape;43;p6"/>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 name="Google Shape;44;p6"/>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5" name="Google Shape;45;p6"/>
          <p:cNvSpPr txBox="1"/>
          <p:nvPr>
            <p:ph type="title"/>
          </p:nvPr>
        </p:nvSpPr>
        <p:spPr>
          <a:xfrm>
            <a:off x="729450" y="1318650"/>
            <a:ext cx="7688400" cy="535200"/>
          </a:xfrm>
          <a:prstGeom prst="rect">
            <a:avLst/>
          </a:prstGeom>
        </p:spPr>
        <p:txBody>
          <a:bodyPr anchorCtr="0" anchor="t" bIns="91425" lIns="91425" spcFirstLastPara="1" rIns="91425" wrap="square" tIns="91425">
            <a:noAutofit/>
          </a:bodyPr>
          <a:lstStyle>
            <a:lvl1pPr lvl="0">
              <a:spcBef>
                <a:spcPts val="0"/>
              </a:spcBef>
              <a:spcAft>
                <a:spcPts val="0"/>
              </a:spcAft>
              <a:buClr>
                <a:schemeClr val="dk2"/>
              </a:buClr>
              <a:buSzPts val="2600"/>
              <a:buNone/>
              <a:defRPr sz="2600">
                <a:solidFill>
                  <a:schemeClr val="dk2"/>
                </a:solidFill>
              </a:defRPr>
            </a:lvl1pPr>
            <a:lvl2pPr lvl="1">
              <a:spcBef>
                <a:spcPts val="0"/>
              </a:spcBef>
              <a:spcAft>
                <a:spcPts val="0"/>
              </a:spcAft>
              <a:buClr>
                <a:schemeClr val="dk2"/>
              </a:buClr>
              <a:buSzPts val="2600"/>
              <a:buNone/>
              <a:defRPr sz="2600">
                <a:solidFill>
                  <a:schemeClr val="dk2"/>
                </a:solidFill>
              </a:defRPr>
            </a:lvl2pPr>
            <a:lvl3pPr lvl="2">
              <a:spcBef>
                <a:spcPts val="0"/>
              </a:spcBef>
              <a:spcAft>
                <a:spcPts val="0"/>
              </a:spcAft>
              <a:buClr>
                <a:schemeClr val="dk2"/>
              </a:buClr>
              <a:buSzPts val="2600"/>
              <a:buNone/>
              <a:defRPr sz="2600">
                <a:solidFill>
                  <a:schemeClr val="dk2"/>
                </a:solidFill>
              </a:defRPr>
            </a:lvl3pPr>
            <a:lvl4pPr lvl="3">
              <a:spcBef>
                <a:spcPts val="0"/>
              </a:spcBef>
              <a:spcAft>
                <a:spcPts val="0"/>
              </a:spcAft>
              <a:buClr>
                <a:schemeClr val="dk2"/>
              </a:buClr>
              <a:buSzPts val="2600"/>
              <a:buNone/>
              <a:defRPr sz="2600">
                <a:solidFill>
                  <a:schemeClr val="dk2"/>
                </a:solidFill>
              </a:defRPr>
            </a:lvl4pPr>
            <a:lvl5pPr lvl="4">
              <a:spcBef>
                <a:spcPts val="0"/>
              </a:spcBef>
              <a:spcAft>
                <a:spcPts val="0"/>
              </a:spcAft>
              <a:buClr>
                <a:schemeClr val="dk2"/>
              </a:buClr>
              <a:buSzPts val="2600"/>
              <a:buNone/>
              <a:defRPr sz="2600">
                <a:solidFill>
                  <a:schemeClr val="dk2"/>
                </a:solidFill>
              </a:defRPr>
            </a:lvl5pPr>
            <a:lvl6pPr lvl="5">
              <a:spcBef>
                <a:spcPts val="0"/>
              </a:spcBef>
              <a:spcAft>
                <a:spcPts val="0"/>
              </a:spcAft>
              <a:buClr>
                <a:schemeClr val="dk2"/>
              </a:buClr>
              <a:buSzPts val="2600"/>
              <a:buNone/>
              <a:defRPr sz="2600">
                <a:solidFill>
                  <a:schemeClr val="dk2"/>
                </a:solidFill>
              </a:defRPr>
            </a:lvl6pPr>
            <a:lvl7pPr lvl="6">
              <a:spcBef>
                <a:spcPts val="0"/>
              </a:spcBef>
              <a:spcAft>
                <a:spcPts val="0"/>
              </a:spcAft>
              <a:buClr>
                <a:schemeClr val="dk2"/>
              </a:buClr>
              <a:buSzPts val="2600"/>
              <a:buNone/>
              <a:defRPr sz="2600">
                <a:solidFill>
                  <a:schemeClr val="dk2"/>
                </a:solidFill>
              </a:defRPr>
            </a:lvl7pPr>
            <a:lvl8pPr lvl="7">
              <a:spcBef>
                <a:spcPts val="0"/>
              </a:spcBef>
              <a:spcAft>
                <a:spcPts val="0"/>
              </a:spcAft>
              <a:buClr>
                <a:schemeClr val="dk2"/>
              </a:buClr>
              <a:buSzPts val="2600"/>
              <a:buNone/>
              <a:defRPr sz="2600">
                <a:solidFill>
                  <a:schemeClr val="dk2"/>
                </a:solidFill>
              </a:defRPr>
            </a:lvl8pPr>
            <a:lvl9pPr lvl="8">
              <a:spcBef>
                <a:spcPts val="0"/>
              </a:spcBef>
              <a:spcAft>
                <a:spcPts val="0"/>
              </a:spcAft>
              <a:buClr>
                <a:schemeClr val="dk2"/>
              </a:buClr>
              <a:buSzPts val="2600"/>
              <a:buNone/>
              <a:defRPr sz="2600">
                <a:solidFill>
                  <a:schemeClr val="dk2"/>
                </a:solidFill>
              </a:defRPr>
            </a:lvl9pPr>
          </a:lstStyle>
          <a:p/>
        </p:txBody>
      </p:sp>
      <p:sp>
        <p:nvSpPr>
          <p:cNvPr id="46" name="Google Shape;46;p6"/>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da"/>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47" name="Shape 47"/>
        <p:cNvGrpSpPr/>
        <p:nvPr/>
      </p:nvGrpSpPr>
      <p:grpSpPr>
        <a:xfrm>
          <a:off x="0" y="0"/>
          <a:ext cx="0" cy="0"/>
          <a:chOff x="0" y="0"/>
          <a:chExt cx="0" cy="0"/>
        </a:xfrm>
      </p:grpSpPr>
      <p:sp>
        <p:nvSpPr>
          <p:cNvPr id="48" name="Google Shape;48;p7"/>
          <p:cNvSpPr/>
          <p:nvPr/>
        </p:nvSpPr>
        <p:spPr>
          <a:xfrm>
            <a:off x="0" y="0"/>
            <a:ext cx="9144000" cy="48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49" name="Google Shape;49;p7"/>
          <p:cNvGrpSpPr/>
          <p:nvPr/>
        </p:nvGrpSpPr>
        <p:grpSpPr>
          <a:xfrm>
            <a:off x="830392" y="1191256"/>
            <a:ext cx="745763" cy="45826"/>
            <a:chOff x="4580561" y="2589004"/>
            <a:chExt cx="1064464" cy="25200"/>
          </a:xfrm>
        </p:grpSpPr>
        <p:sp>
          <p:nvSpPr>
            <p:cNvPr id="50" name="Google Shape;50;p7"/>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 name="Google Shape;51;p7"/>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52" name="Google Shape;52;p7"/>
          <p:cNvSpPr txBox="1"/>
          <p:nvPr>
            <p:ph type="title"/>
          </p:nvPr>
        </p:nvSpPr>
        <p:spPr>
          <a:xfrm>
            <a:off x="730000" y="1318650"/>
            <a:ext cx="3300900" cy="1381500"/>
          </a:xfrm>
          <a:prstGeom prst="rect">
            <a:avLst/>
          </a:prstGeom>
        </p:spPr>
        <p:txBody>
          <a:bodyPr anchorCtr="0" anchor="t" bIns="91425" lIns="91425" spcFirstLastPara="1" rIns="91425" wrap="square" tIns="91425">
            <a:noAutofit/>
          </a:bodyPr>
          <a:lstStyle>
            <a:lvl1pPr lvl="0">
              <a:spcBef>
                <a:spcPts val="0"/>
              </a:spcBef>
              <a:spcAft>
                <a:spcPts val="0"/>
              </a:spcAft>
              <a:buClr>
                <a:schemeClr val="dk2"/>
              </a:buClr>
              <a:buSzPts val="2600"/>
              <a:buNone/>
              <a:defRPr sz="2600">
                <a:solidFill>
                  <a:schemeClr val="dk2"/>
                </a:solidFill>
              </a:defRPr>
            </a:lvl1pPr>
            <a:lvl2pPr lvl="1">
              <a:spcBef>
                <a:spcPts val="0"/>
              </a:spcBef>
              <a:spcAft>
                <a:spcPts val="0"/>
              </a:spcAft>
              <a:buClr>
                <a:schemeClr val="dk2"/>
              </a:buClr>
              <a:buSzPts val="2600"/>
              <a:buNone/>
              <a:defRPr sz="2600">
                <a:solidFill>
                  <a:schemeClr val="dk2"/>
                </a:solidFill>
              </a:defRPr>
            </a:lvl2pPr>
            <a:lvl3pPr lvl="2">
              <a:spcBef>
                <a:spcPts val="0"/>
              </a:spcBef>
              <a:spcAft>
                <a:spcPts val="0"/>
              </a:spcAft>
              <a:buClr>
                <a:schemeClr val="dk2"/>
              </a:buClr>
              <a:buSzPts val="2600"/>
              <a:buNone/>
              <a:defRPr sz="2600">
                <a:solidFill>
                  <a:schemeClr val="dk2"/>
                </a:solidFill>
              </a:defRPr>
            </a:lvl3pPr>
            <a:lvl4pPr lvl="3">
              <a:spcBef>
                <a:spcPts val="0"/>
              </a:spcBef>
              <a:spcAft>
                <a:spcPts val="0"/>
              </a:spcAft>
              <a:buClr>
                <a:schemeClr val="dk2"/>
              </a:buClr>
              <a:buSzPts val="2600"/>
              <a:buNone/>
              <a:defRPr sz="2600">
                <a:solidFill>
                  <a:schemeClr val="dk2"/>
                </a:solidFill>
              </a:defRPr>
            </a:lvl4pPr>
            <a:lvl5pPr lvl="4">
              <a:spcBef>
                <a:spcPts val="0"/>
              </a:spcBef>
              <a:spcAft>
                <a:spcPts val="0"/>
              </a:spcAft>
              <a:buClr>
                <a:schemeClr val="dk2"/>
              </a:buClr>
              <a:buSzPts val="2600"/>
              <a:buNone/>
              <a:defRPr sz="2600">
                <a:solidFill>
                  <a:schemeClr val="dk2"/>
                </a:solidFill>
              </a:defRPr>
            </a:lvl5pPr>
            <a:lvl6pPr lvl="5">
              <a:spcBef>
                <a:spcPts val="0"/>
              </a:spcBef>
              <a:spcAft>
                <a:spcPts val="0"/>
              </a:spcAft>
              <a:buClr>
                <a:schemeClr val="dk2"/>
              </a:buClr>
              <a:buSzPts val="2600"/>
              <a:buNone/>
              <a:defRPr sz="2600">
                <a:solidFill>
                  <a:schemeClr val="dk2"/>
                </a:solidFill>
              </a:defRPr>
            </a:lvl6pPr>
            <a:lvl7pPr lvl="6">
              <a:spcBef>
                <a:spcPts val="0"/>
              </a:spcBef>
              <a:spcAft>
                <a:spcPts val="0"/>
              </a:spcAft>
              <a:buClr>
                <a:schemeClr val="dk2"/>
              </a:buClr>
              <a:buSzPts val="2600"/>
              <a:buNone/>
              <a:defRPr sz="2600">
                <a:solidFill>
                  <a:schemeClr val="dk2"/>
                </a:solidFill>
              </a:defRPr>
            </a:lvl7pPr>
            <a:lvl8pPr lvl="7">
              <a:spcBef>
                <a:spcPts val="0"/>
              </a:spcBef>
              <a:spcAft>
                <a:spcPts val="0"/>
              </a:spcAft>
              <a:buClr>
                <a:schemeClr val="dk2"/>
              </a:buClr>
              <a:buSzPts val="2600"/>
              <a:buNone/>
              <a:defRPr sz="2600">
                <a:solidFill>
                  <a:schemeClr val="dk2"/>
                </a:solidFill>
              </a:defRPr>
            </a:lvl8pPr>
            <a:lvl9pPr lvl="8">
              <a:spcBef>
                <a:spcPts val="0"/>
              </a:spcBef>
              <a:spcAft>
                <a:spcPts val="0"/>
              </a:spcAft>
              <a:buClr>
                <a:schemeClr val="dk2"/>
              </a:buClr>
              <a:buSzPts val="2600"/>
              <a:buNone/>
              <a:defRPr sz="2600">
                <a:solidFill>
                  <a:schemeClr val="dk2"/>
                </a:solidFill>
              </a:defRPr>
            </a:lvl9pPr>
          </a:lstStyle>
          <a:p/>
        </p:txBody>
      </p:sp>
      <p:sp>
        <p:nvSpPr>
          <p:cNvPr id="53" name="Google Shape;53;p7"/>
          <p:cNvSpPr txBox="1"/>
          <p:nvPr>
            <p:ph idx="1" type="body"/>
          </p:nvPr>
        </p:nvSpPr>
        <p:spPr>
          <a:xfrm>
            <a:off x="721225" y="2781725"/>
            <a:ext cx="3300900" cy="15975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54" name="Google Shape;54;p7"/>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da"/>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bg>
      <p:bgPr>
        <a:solidFill>
          <a:schemeClr val="accent3"/>
        </a:solidFill>
      </p:bgPr>
    </p:bg>
    <p:spTree>
      <p:nvGrpSpPr>
        <p:cNvPr id="55" name="Shape 55"/>
        <p:cNvGrpSpPr/>
        <p:nvPr/>
      </p:nvGrpSpPr>
      <p:grpSpPr>
        <a:xfrm>
          <a:off x="0" y="0"/>
          <a:ext cx="0" cy="0"/>
          <a:chOff x="0" y="0"/>
          <a:chExt cx="0" cy="0"/>
        </a:xfrm>
      </p:grpSpPr>
      <p:grpSp>
        <p:nvGrpSpPr>
          <p:cNvPr id="56" name="Google Shape;56;p8"/>
          <p:cNvGrpSpPr/>
          <p:nvPr/>
        </p:nvGrpSpPr>
        <p:grpSpPr>
          <a:xfrm>
            <a:off x="830392" y="4169130"/>
            <a:ext cx="745763" cy="45826"/>
            <a:chOff x="4580561" y="2589004"/>
            <a:chExt cx="1064464" cy="25200"/>
          </a:xfrm>
        </p:grpSpPr>
        <p:sp>
          <p:nvSpPr>
            <p:cNvPr id="57" name="Google Shape;57;p8"/>
            <p:cNvSpPr/>
            <p:nvPr/>
          </p:nvSpPr>
          <p:spPr>
            <a:xfrm rot="-5400000">
              <a:off x="5366325" y="2335504"/>
              <a:ext cx="25200" cy="5322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 name="Google Shape;58;p8"/>
            <p:cNvSpPr/>
            <p:nvPr/>
          </p:nvSpPr>
          <p:spPr>
            <a:xfrm rot="-5400000">
              <a:off x="4836311" y="2333254"/>
              <a:ext cx="25200" cy="5367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59" name="Google Shape;59;p8"/>
          <p:cNvSpPr txBox="1"/>
          <p:nvPr>
            <p:ph type="title"/>
          </p:nvPr>
        </p:nvSpPr>
        <p:spPr>
          <a:xfrm>
            <a:off x="729450" y="864300"/>
            <a:ext cx="7021200" cy="2985000"/>
          </a:xfrm>
          <a:prstGeom prst="rect">
            <a:avLst/>
          </a:prstGeom>
        </p:spPr>
        <p:txBody>
          <a:bodyPr anchorCtr="0" anchor="ctr" bIns="91425" lIns="91425" spcFirstLastPara="1" rIns="91425" wrap="square" tIns="91425">
            <a:no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p:txBody>
      </p:sp>
      <p:sp>
        <p:nvSpPr>
          <p:cNvPr id="60" name="Google Shape;60;p8"/>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da"/>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61" name="Shape 61"/>
        <p:cNvGrpSpPr/>
        <p:nvPr/>
      </p:nvGrpSpPr>
      <p:grpSpPr>
        <a:xfrm>
          <a:off x="0" y="0"/>
          <a:ext cx="0" cy="0"/>
          <a:chOff x="0" y="0"/>
          <a:chExt cx="0" cy="0"/>
        </a:xfrm>
      </p:grpSpPr>
      <p:sp>
        <p:nvSpPr>
          <p:cNvPr id="62" name="Google Shape;62;p9"/>
          <p:cNvSpPr/>
          <p:nvPr/>
        </p:nvSpPr>
        <p:spPr>
          <a:xfrm>
            <a:off x="0" y="0"/>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63" name="Google Shape;63;p9"/>
          <p:cNvGrpSpPr/>
          <p:nvPr/>
        </p:nvGrpSpPr>
        <p:grpSpPr>
          <a:xfrm>
            <a:off x="830392" y="1191256"/>
            <a:ext cx="745763" cy="45826"/>
            <a:chOff x="4580561" y="2589004"/>
            <a:chExt cx="1064464" cy="25200"/>
          </a:xfrm>
        </p:grpSpPr>
        <p:sp>
          <p:nvSpPr>
            <p:cNvPr id="64" name="Google Shape;64;p9"/>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 name="Google Shape;65;p9"/>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66" name="Google Shape;66;p9"/>
          <p:cNvSpPr txBox="1"/>
          <p:nvPr>
            <p:ph type="title"/>
          </p:nvPr>
        </p:nvSpPr>
        <p:spPr>
          <a:xfrm>
            <a:off x="730000" y="1318650"/>
            <a:ext cx="3300900" cy="1687200"/>
          </a:xfrm>
          <a:prstGeom prst="rect">
            <a:avLst/>
          </a:prstGeom>
        </p:spPr>
        <p:txBody>
          <a:bodyPr anchorCtr="0" anchor="t" bIns="91425" lIns="91425" spcFirstLastPara="1" rIns="91425" wrap="square" tIns="91425">
            <a:noAutofit/>
          </a:bodyPr>
          <a:lstStyle>
            <a:lvl1pPr lvl="0">
              <a:spcBef>
                <a:spcPts val="0"/>
              </a:spcBef>
              <a:spcAft>
                <a:spcPts val="0"/>
              </a:spcAft>
              <a:buClr>
                <a:schemeClr val="dk2"/>
              </a:buClr>
              <a:buSzPts val="2600"/>
              <a:buNone/>
              <a:defRPr sz="2600">
                <a:solidFill>
                  <a:schemeClr val="dk2"/>
                </a:solidFill>
              </a:defRPr>
            </a:lvl1pPr>
            <a:lvl2pPr lvl="1">
              <a:spcBef>
                <a:spcPts val="0"/>
              </a:spcBef>
              <a:spcAft>
                <a:spcPts val="0"/>
              </a:spcAft>
              <a:buClr>
                <a:schemeClr val="dk2"/>
              </a:buClr>
              <a:buSzPts val="2600"/>
              <a:buNone/>
              <a:defRPr sz="2600">
                <a:solidFill>
                  <a:schemeClr val="dk2"/>
                </a:solidFill>
              </a:defRPr>
            </a:lvl2pPr>
            <a:lvl3pPr lvl="2">
              <a:spcBef>
                <a:spcPts val="0"/>
              </a:spcBef>
              <a:spcAft>
                <a:spcPts val="0"/>
              </a:spcAft>
              <a:buClr>
                <a:schemeClr val="dk2"/>
              </a:buClr>
              <a:buSzPts val="2600"/>
              <a:buNone/>
              <a:defRPr sz="2600">
                <a:solidFill>
                  <a:schemeClr val="dk2"/>
                </a:solidFill>
              </a:defRPr>
            </a:lvl3pPr>
            <a:lvl4pPr lvl="3">
              <a:spcBef>
                <a:spcPts val="0"/>
              </a:spcBef>
              <a:spcAft>
                <a:spcPts val="0"/>
              </a:spcAft>
              <a:buClr>
                <a:schemeClr val="dk2"/>
              </a:buClr>
              <a:buSzPts val="2600"/>
              <a:buNone/>
              <a:defRPr sz="2600">
                <a:solidFill>
                  <a:schemeClr val="dk2"/>
                </a:solidFill>
              </a:defRPr>
            </a:lvl4pPr>
            <a:lvl5pPr lvl="4">
              <a:spcBef>
                <a:spcPts val="0"/>
              </a:spcBef>
              <a:spcAft>
                <a:spcPts val="0"/>
              </a:spcAft>
              <a:buClr>
                <a:schemeClr val="dk2"/>
              </a:buClr>
              <a:buSzPts val="2600"/>
              <a:buNone/>
              <a:defRPr sz="2600">
                <a:solidFill>
                  <a:schemeClr val="dk2"/>
                </a:solidFill>
              </a:defRPr>
            </a:lvl5pPr>
            <a:lvl6pPr lvl="5">
              <a:spcBef>
                <a:spcPts val="0"/>
              </a:spcBef>
              <a:spcAft>
                <a:spcPts val="0"/>
              </a:spcAft>
              <a:buClr>
                <a:schemeClr val="dk2"/>
              </a:buClr>
              <a:buSzPts val="2600"/>
              <a:buNone/>
              <a:defRPr sz="2600">
                <a:solidFill>
                  <a:schemeClr val="dk2"/>
                </a:solidFill>
              </a:defRPr>
            </a:lvl6pPr>
            <a:lvl7pPr lvl="6">
              <a:spcBef>
                <a:spcPts val="0"/>
              </a:spcBef>
              <a:spcAft>
                <a:spcPts val="0"/>
              </a:spcAft>
              <a:buClr>
                <a:schemeClr val="dk2"/>
              </a:buClr>
              <a:buSzPts val="2600"/>
              <a:buNone/>
              <a:defRPr sz="2600">
                <a:solidFill>
                  <a:schemeClr val="dk2"/>
                </a:solidFill>
              </a:defRPr>
            </a:lvl7pPr>
            <a:lvl8pPr lvl="7">
              <a:spcBef>
                <a:spcPts val="0"/>
              </a:spcBef>
              <a:spcAft>
                <a:spcPts val="0"/>
              </a:spcAft>
              <a:buClr>
                <a:schemeClr val="dk2"/>
              </a:buClr>
              <a:buSzPts val="2600"/>
              <a:buNone/>
              <a:defRPr sz="2600">
                <a:solidFill>
                  <a:schemeClr val="dk2"/>
                </a:solidFill>
              </a:defRPr>
            </a:lvl8pPr>
            <a:lvl9pPr lvl="8">
              <a:spcBef>
                <a:spcPts val="0"/>
              </a:spcBef>
              <a:spcAft>
                <a:spcPts val="0"/>
              </a:spcAft>
              <a:buClr>
                <a:schemeClr val="dk2"/>
              </a:buClr>
              <a:buSzPts val="2600"/>
              <a:buNone/>
              <a:defRPr sz="2600">
                <a:solidFill>
                  <a:schemeClr val="dk2"/>
                </a:solidFill>
              </a:defRPr>
            </a:lvl9pPr>
          </a:lstStyle>
          <a:p/>
        </p:txBody>
      </p:sp>
      <p:sp>
        <p:nvSpPr>
          <p:cNvPr id="67" name="Google Shape;67;p9"/>
          <p:cNvSpPr txBox="1"/>
          <p:nvPr>
            <p:ph idx="1" type="subTitle"/>
          </p:nvPr>
        </p:nvSpPr>
        <p:spPr>
          <a:xfrm>
            <a:off x="724950" y="3161525"/>
            <a:ext cx="3300900" cy="759000"/>
          </a:xfrm>
          <a:prstGeom prst="rect">
            <a:avLst/>
          </a:prstGeom>
        </p:spPr>
        <p:txBody>
          <a:bodyPr anchorCtr="0" anchor="t" bIns="91425" lIns="91425" spcFirstLastPara="1" rIns="91425" wrap="square" tIns="91425">
            <a:noAutofit/>
          </a:bodyPr>
          <a:lstStyle>
            <a:lvl1pPr lvl="0">
              <a:lnSpc>
                <a:spcPct val="100000"/>
              </a:lnSpc>
              <a:spcBef>
                <a:spcPts val="0"/>
              </a:spcBef>
              <a:spcAft>
                <a:spcPts val="0"/>
              </a:spcAft>
              <a:buSzPts val="1600"/>
              <a:buNone/>
              <a:defRPr sz="1600"/>
            </a:lvl1pPr>
            <a:lvl2pPr lvl="1">
              <a:lnSpc>
                <a:spcPct val="100000"/>
              </a:lnSpc>
              <a:spcBef>
                <a:spcPts val="0"/>
              </a:spcBef>
              <a:spcAft>
                <a:spcPts val="0"/>
              </a:spcAft>
              <a:buSzPts val="1600"/>
              <a:buNone/>
              <a:defRPr sz="1600"/>
            </a:lvl2pPr>
            <a:lvl3pPr lvl="2">
              <a:lnSpc>
                <a:spcPct val="100000"/>
              </a:lnSpc>
              <a:spcBef>
                <a:spcPts val="0"/>
              </a:spcBef>
              <a:spcAft>
                <a:spcPts val="0"/>
              </a:spcAft>
              <a:buSzPts val="1600"/>
              <a:buNone/>
              <a:defRPr sz="1600"/>
            </a:lvl3pPr>
            <a:lvl4pPr lvl="3">
              <a:lnSpc>
                <a:spcPct val="100000"/>
              </a:lnSpc>
              <a:spcBef>
                <a:spcPts val="0"/>
              </a:spcBef>
              <a:spcAft>
                <a:spcPts val="0"/>
              </a:spcAft>
              <a:buSzPts val="1600"/>
              <a:buNone/>
              <a:defRPr sz="1600"/>
            </a:lvl4pPr>
            <a:lvl5pPr lvl="4">
              <a:lnSpc>
                <a:spcPct val="100000"/>
              </a:lnSpc>
              <a:spcBef>
                <a:spcPts val="0"/>
              </a:spcBef>
              <a:spcAft>
                <a:spcPts val="0"/>
              </a:spcAft>
              <a:buSzPts val="1600"/>
              <a:buNone/>
              <a:defRPr sz="1600"/>
            </a:lvl5pPr>
            <a:lvl6pPr lvl="5">
              <a:lnSpc>
                <a:spcPct val="100000"/>
              </a:lnSpc>
              <a:spcBef>
                <a:spcPts val="0"/>
              </a:spcBef>
              <a:spcAft>
                <a:spcPts val="0"/>
              </a:spcAft>
              <a:buSzPts val="1600"/>
              <a:buNone/>
              <a:defRPr sz="1600"/>
            </a:lvl6pPr>
            <a:lvl7pPr lvl="6">
              <a:lnSpc>
                <a:spcPct val="100000"/>
              </a:lnSpc>
              <a:spcBef>
                <a:spcPts val="0"/>
              </a:spcBef>
              <a:spcAft>
                <a:spcPts val="0"/>
              </a:spcAft>
              <a:buSzPts val="1600"/>
              <a:buNone/>
              <a:defRPr sz="1600"/>
            </a:lvl7pPr>
            <a:lvl8pPr lvl="7">
              <a:lnSpc>
                <a:spcPct val="100000"/>
              </a:lnSpc>
              <a:spcBef>
                <a:spcPts val="0"/>
              </a:spcBef>
              <a:spcAft>
                <a:spcPts val="0"/>
              </a:spcAft>
              <a:buSzPts val="1600"/>
              <a:buNone/>
              <a:defRPr sz="1600"/>
            </a:lvl8pPr>
            <a:lvl9pPr lvl="8">
              <a:lnSpc>
                <a:spcPct val="100000"/>
              </a:lnSpc>
              <a:spcBef>
                <a:spcPts val="0"/>
              </a:spcBef>
              <a:spcAft>
                <a:spcPts val="0"/>
              </a:spcAft>
              <a:buSzPts val="1600"/>
              <a:buNone/>
              <a:defRPr sz="1600"/>
            </a:lvl9pPr>
          </a:lstStyle>
          <a:p/>
        </p:txBody>
      </p:sp>
      <p:sp>
        <p:nvSpPr>
          <p:cNvPr id="68" name="Google Shape;68;p9"/>
          <p:cNvSpPr txBox="1"/>
          <p:nvPr>
            <p:ph idx="2" type="body"/>
          </p:nvPr>
        </p:nvSpPr>
        <p:spPr>
          <a:xfrm>
            <a:off x="5174225" y="1352625"/>
            <a:ext cx="3374400" cy="30255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69" name="Google Shape;69;p9"/>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da"/>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70" name="Shape 70"/>
        <p:cNvGrpSpPr/>
        <p:nvPr/>
      </p:nvGrpSpPr>
      <p:grpSpPr>
        <a:xfrm>
          <a:off x="0" y="0"/>
          <a:ext cx="0" cy="0"/>
          <a:chOff x="0" y="0"/>
          <a:chExt cx="0" cy="0"/>
        </a:xfrm>
      </p:grpSpPr>
      <p:sp>
        <p:nvSpPr>
          <p:cNvPr id="71" name="Google Shape;71;p10"/>
          <p:cNvSpPr txBox="1"/>
          <p:nvPr>
            <p:ph idx="1" type="body"/>
          </p:nvPr>
        </p:nvSpPr>
        <p:spPr>
          <a:xfrm>
            <a:off x="724950" y="4372551"/>
            <a:ext cx="7697400" cy="4605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300"/>
              <a:buNone/>
              <a:defRPr/>
            </a:lvl1pPr>
          </a:lstStyle>
          <a:p/>
        </p:txBody>
      </p:sp>
      <p:sp>
        <p:nvSpPr>
          <p:cNvPr id="72" name="Google Shape;72;p10"/>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da"/>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treamline">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SzPts val="2800"/>
              <a:buFont typeface="Raleway"/>
              <a:buNone/>
              <a:defRPr b="1" sz="2800">
                <a:latin typeface="Raleway"/>
                <a:ea typeface="Raleway"/>
                <a:cs typeface="Raleway"/>
                <a:sym typeface="Raleway"/>
              </a:defRPr>
            </a:lvl1pPr>
            <a:lvl2pPr lvl="1">
              <a:spcBef>
                <a:spcPts val="0"/>
              </a:spcBef>
              <a:spcAft>
                <a:spcPts val="0"/>
              </a:spcAft>
              <a:buSzPts val="2800"/>
              <a:buFont typeface="Raleway"/>
              <a:buNone/>
              <a:defRPr b="1" sz="2800">
                <a:latin typeface="Raleway"/>
                <a:ea typeface="Raleway"/>
                <a:cs typeface="Raleway"/>
                <a:sym typeface="Raleway"/>
              </a:defRPr>
            </a:lvl2pPr>
            <a:lvl3pPr lvl="2">
              <a:spcBef>
                <a:spcPts val="0"/>
              </a:spcBef>
              <a:spcAft>
                <a:spcPts val="0"/>
              </a:spcAft>
              <a:buSzPts val="2800"/>
              <a:buFont typeface="Raleway"/>
              <a:buNone/>
              <a:defRPr b="1" sz="2800">
                <a:latin typeface="Raleway"/>
                <a:ea typeface="Raleway"/>
                <a:cs typeface="Raleway"/>
                <a:sym typeface="Raleway"/>
              </a:defRPr>
            </a:lvl3pPr>
            <a:lvl4pPr lvl="3">
              <a:spcBef>
                <a:spcPts val="0"/>
              </a:spcBef>
              <a:spcAft>
                <a:spcPts val="0"/>
              </a:spcAft>
              <a:buSzPts val="2800"/>
              <a:buFont typeface="Raleway"/>
              <a:buNone/>
              <a:defRPr b="1" sz="2800">
                <a:latin typeface="Raleway"/>
                <a:ea typeface="Raleway"/>
                <a:cs typeface="Raleway"/>
                <a:sym typeface="Raleway"/>
              </a:defRPr>
            </a:lvl4pPr>
            <a:lvl5pPr lvl="4">
              <a:spcBef>
                <a:spcPts val="0"/>
              </a:spcBef>
              <a:spcAft>
                <a:spcPts val="0"/>
              </a:spcAft>
              <a:buSzPts val="2800"/>
              <a:buFont typeface="Raleway"/>
              <a:buNone/>
              <a:defRPr b="1" sz="2800">
                <a:latin typeface="Raleway"/>
                <a:ea typeface="Raleway"/>
                <a:cs typeface="Raleway"/>
                <a:sym typeface="Raleway"/>
              </a:defRPr>
            </a:lvl5pPr>
            <a:lvl6pPr lvl="5">
              <a:spcBef>
                <a:spcPts val="0"/>
              </a:spcBef>
              <a:spcAft>
                <a:spcPts val="0"/>
              </a:spcAft>
              <a:buSzPts val="2800"/>
              <a:buFont typeface="Raleway"/>
              <a:buNone/>
              <a:defRPr b="1" sz="2800">
                <a:latin typeface="Raleway"/>
                <a:ea typeface="Raleway"/>
                <a:cs typeface="Raleway"/>
                <a:sym typeface="Raleway"/>
              </a:defRPr>
            </a:lvl6pPr>
            <a:lvl7pPr lvl="6">
              <a:spcBef>
                <a:spcPts val="0"/>
              </a:spcBef>
              <a:spcAft>
                <a:spcPts val="0"/>
              </a:spcAft>
              <a:buSzPts val="2800"/>
              <a:buFont typeface="Raleway"/>
              <a:buNone/>
              <a:defRPr b="1" sz="2800">
                <a:latin typeface="Raleway"/>
                <a:ea typeface="Raleway"/>
                <a:cs typeface="Raleway"/>
                <a:sym typeface="Raleway"/>
              </a:defRPr>
            </a:lvl7pPr>
            <a:lvl8pPr lvl="7">
              <a:spcBef>
                <a:spcPts val="0"/>
              </a:spcBef>
              <a:spcAft>
                <a:spcPts val="0"/>
              </a:spcAft>
              <a:buSzPts val="2800"/>
              <a:buFont typeface="Raleway"/>
              <a:buNone/>
              <a:defRPr b="1" sz="2800">
                <a:latin typeface="Raleway"/>
                <a:ea typeface="Raleway"/>
                <a:cs typeface="Raleway"/>
                <a:sym typeface="Raleway"/>
              </a:defRPr>
            </a:lvl8pPr>
            <a:lvl9pPr lvl="8">
              <a:spcBef>
                <a:spcPts val="0"/>
              </a:spcBef>
              <a:spcAft>
                <a:spcPts val="0"/>
              </a:spcAft>
              <a:buSzPts val="2800"/>
              <a:buFont typeface="Raleway"/>
              <a:buNone/>
              <a:defRPr b="1" sz="2800">
                <a:latin typeface="Raleway"/>
                <a:ea typeface="Raleway"/>
                <a:cs typeface="Raleway"/>
                <a:sym typeface="Raleway"/>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11150" lvl="0" marL="457200">
              <a:lnSpc>
                <a:spcPct val="115000"/>
              </a:lnSpc>
              <a:spcBef>
                <a:spcPts val="0"/>
              </a:spcBef>
              <a:spcAft>
                <a:spcPts val="0"/>
              </a:spcAft>
              <a:buClr>
                <a:schemeClr val="accent1"/>
              </a:buClr>
              <a:buSzPts val="1300"/>
              <a:buFont typeface="Lato"/>
              <a:buChar char="●"/>
              <a:defRPr sz="1300">
                <a:solidFill>
                  <a:schemeClr val="accent1"/>
                </a:solidFill>
                <a:latin typeface="Lato"/>
                <a:ea typeface="Lato"/>
                <a:cs typeface="Lato"/>
                <a:sym typeface="Lato"/>
              </a:defRPr>
            </a:lvl1pPr>
            <a:lvl2pPr indent="-298450" lvl="1" marL="91440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2pPr>
            <a:lvl3pPr indent="-298450" lvl="2" marL="137160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3pPr>
            <a:lvl4pPr indent="-298450" lvl="3" marL="182880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4pPr>
            <a:lvl5pPr indent="-298450" lvl="4" marL="228600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5pPr>
            <a:lvl6pPr indent="-298450" lvl="5" marL="274320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6pPr>
            <a:lvl7pPr indent="-298450" lvl="6" marL="320040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7pPr>
            <a:lvl8pPr indent="-298450" lvl="7" marL="365760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8pPr>
            <a:lvl9pPr indent="-298450" lvl="8" marL="4114800">
              <a:lnSpc>
                <a:spcPct val="115000"/>
              </a:lnSpc>
              <a:spcBef>
                <a:spcPts val="1600"/>
              </a:spcBef>
              <a:spcAft>
                <a:spcPts val="1600"/>
              </a:spcAft>
              <a:buClr>
                <a:schemeClr val="accent1"/>
              </a:buClr>
              <a:buSzPts val="1100"/>
              <a:buFont typeface="Lato"/>
              <a:buChar char="■"/>
              <a:defRPr sz="1100">
                <a:solidFill>
                  <a:schemeClr val="accent1"/>
                </a:solidFill>
                <a:latin typeface="Lato"/>
                <a:ea typeface="Lato"/>
                <a:cs typeface="Lato"/>
                <a:sym typeface="Lato"/>
              </a:defRPr>
            </a:lvl9pPr>
          </a:lstStyle>
          <a:p/>
        </p:txBody>
      </p:sp>
      <p:sp>
        <p:nvSpPr>
          <p:cNvPr id="8" name="Google Shape;8;p1"/>
          <p:cNvSpPr txBox="1"/>
          <p:nvPr>
            <p:ph idx="12" type="sldNum"/>
          </p:nvPr>
        </p:nvSpPr>
        <p:spPr>
          <a:xfrm>
            <a:off x="8536302" y="4749851"/>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accent1"/>
                </a:solidFill>
                <a:latin typeface="Lato"/>
                <a:ea typeface="Lato"/>
                <a:cs typeface="Lato"/>
                <a:sym typeface="Lato"/>
              </a:defRPr>
            </a:lvl1pPr>
            <a:lvl2pPr lvl="1" algn="r">
              <a:buNone/>
              <a:defRPr sz="1000">
                <a:solidFill>
                  <a:schemeClr val="accent1"/>
                </a:solidFill>
                <a:latin typeface="Lato"/>
                <a:ea typeface="Lato"/>
                <a:cs typeface="Lato"/>
                <a:sym typeface="Lato"/>
              </a:defRPr>
            </a:lvl2pPr>
            <a:lvl3pPr lvl="2" algn="r">
              <a:buNone/>
              <a:defRPr sz="1000">
                <a:solidFill>
                  <a:schemeClr val="accent1"/>
                </a:solidFill>
                <a:latin typeface="Lato"/>
                <a:ea typeface="Lato"/>
                <a:cs typeface="Lato"/>
                <a:sym typeface="Lato"/>
              </a:defRPr>
            </a:lvl3pPr>
            <a:lvl4pPr lvl="3" algn="r">
              <a:buNone/>
              <a:defRPr sz="1000">
                <a:solidFill>
                  <a:schemeClr val="accent1"/>
                </a:solidFill>
                <a:latin typeface="Lato"/>
                <a:ea typeface="Lato"/>
                <a:cs typeface="Lato"/>
                <a:sym typeface="Lato"/>
              </a:defRPr>
            </a:lvl4pPr>
            <a:lvl5pPr lvl="4" algn="r">
              <a:buNone/>
              <a:defRPr sz="1000">
                <a:solidFill>
                  <a:schemeClr val="accent1"/>
                </a:solidFill>
                <a:latin typeface="Lato"/>
                <a:ea typeface="Lato"/>
                <a:cs typeface="Lato"/>
                <a:sym typeface="Lato"/>
              </a:defRPr>
            </a:lvl5pPr>
            <a:lvl6pPr lvl="5" algn="r">
              <a:buNone/>
              <a:defRPr sz="1000">
                <a:solidFill>
                  <a:schemeClr val="accent1"/>
                </a:solidFill>
                <a:latin typeface="Lato"/>
                <a:ea typeface="Lato"/>
                <a:cs typeface="Lato"/>
                <a:sym typeface="Lato"/>
              </a:defRPr>
            </a:lvl6pPr>
            <a:lvl7pPr lvl="6" algn="r">
              <a:buNone/>
              <a:defRPr sz="1000">
                <a:solidFill>
                  <a:schemeClr val="accent1"/>
                </a:solidFill>
                <a:latin typeface="Lato"/>
                <a:ea typeface="Lato"/>
                <a:cs typeface="Lato"/>
                <a:sym typeface="Lato"/>
              </a:defRPr>
            </a:lvl7pPr>
            <a:lvl8pPr lvl="7" algn="r">
              <a:buNone/>
              <a:defRPr sz="1000">
                <a:solidFill>
                  <a:schemeClr val="accent1"/>
                </a:solidFill>
                <a:latin typeface="Lato"/>
                <a:ea typeface="Lato"/>
                <a:cs typeface="Lato"/>
                <a:sym typeface="Lato"/>
              </a:defRPr>
            </a:lvl8pPr>
            <a:lvl9pPr lvl="8" algn="r">
              <a:buNone/>
              <a:defRPr sz="1000">
                <a:solidFill>
                  <a:schemeClr val="accent1"/>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da"/>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 Id="rId3" Type="http://schemas.openxmlformats.org/officeDocument/2006/relationships/image" Target="../media/image2.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5.xml"/><Relationship Id="rId3" Type="http://schemas.openxmlformats.org/officeDocument/2006/relationships/image" Target="../media/image6.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21.xml"/><Relationship Id="rId3" Type="http://schemas.openxmlformats.org/officeDocument/2006/relationships/image" Target="../media/image3.jp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 Id="rId3" Type="http://schemas.openxmlformats.org/officeDocument/2006/relationships/image" Target="../media/image4.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 Id="rId3" Type="http://schemas.openxmlformats.org/officeDocument/2006/relationships/image" Target="../media/image5.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6.xml"/><Relationship Id="rId3" Type="http://schemas.openxmlformats.org/officeDocument/2006/relationships/comments" Target="../comments/comment1.xml"/><Relationship Id="rId4" Type="http://schemas.openxmlformats.org/officeDocument/2006/relationships/image" Target="../media/image8.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28.xml"/><Relationship Id="rId3" Type="http://schemas.openxmlformats.org/officeDocument/2006/relationships/image" Target="../media/image7.jp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1.xml"/><Relationship Id="rId3" Type="http://schemas.openxmlformats.org/officeDocument/2006/relationships/hyperlink" Target="https://my.visme.co/projects/76p3g1g7-prototype-forlob#s1" TargetMode="Externa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1.xml"/><Relationship Id="rId3" Type="http://schemas.openxmlformats.org/officeDocument/2006/relationships/comments" Target="../comments/commen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2.xml"/><Relationship Id="rId3" Type="http://schemas.openxmlformats.org/officeDocument/2006/relationships/comments" Target="../comments/commen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3.xml"/><Relationship Id="rId3" Type="http://schemas.openxmlformats.org/officeDocument/2006/relationships/comments" Target="../comments/comment4.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4.xml"/><Relationship Id="rId3" Type="http://schemas.openxmlformats.org/officeDocument/2006/relationships/comments" Target="../comments/comment5.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7.xml"/><Relationship Id="rId3" Type="http://schemas.openxmlformats.org/officeDocument/2006/relationships/image" Target="../media/image1.png"/></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8.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5" name="Shape 85"/>
        <p:cNvGrpSpPr/>
        <p:nvPr/>
      </p:nvGrpSpPr>
      <p:grpSpPr>
        <a:xfrm>
          <a:off x="0" y="0"/>
          <a:ext cx="0" cy="0"/>
          <a:chOff x="0" y="0"/>
          <a:chExt cx="0" cy="0"/>
        </a:xfrm>
      </p:grpSpPr>
      <p:sp>
        <p:nvSpPr>
          <p:cNvPr id="86" name="Google Shape;86;p13"/>
          <p:cNvSpPr txBox="1"/>
          <p:nvPr>
            <p:ph type="ctrTitle"/>
          </p:nvPr>
        </p:nvSpPr>
        <p:spPr>
          <a:xfrm>
            <a:off x="729450" y="1322450"/>
            <a:ext cx="7688100" cy="1664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da"/>
              <a:t>Anbefalinger </a:t>
            </a:r>
            <a:endParaRPr/>
          </a:p>
          <a:p>
            <a:pPr indent="0" lvl="0" marL="0" rtl="0" algn="l">
              <a:spcBef>
                <a:spcPts val="0"/>
              </a:spcBef>
              <a:spcAft>
                <a:spcPts val="0"/>
              </a:spcAft>
              <a:buNone/>
            </a:pPr>
            <a:r>
              <a:rPr lang="da"/>
              <a:t>til StartUp i Praksis</a:t>
            </a:r>
            <a:endParaRPr/>
          </a:p>
        </p:txBody>
      </p:sp>
      <p:sp>
        <p:nvSpPr>
          <p:cNvPr id="87" name="Google Shape;87;p13"/>
          <p:cNvSpPr txBox="1"/>
          <p:nvPr>
            <p:ph idx="1" type="subTitle"/>
          </p:nvPr>
        </p:nvSpPr>
        <p:spPr>
          <a:xfrm>
            <a:off x="729625" y="3172900"/>
            <a:ext cx="7688100" cy="680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i="1" lang="da"/>
              <a:t>Udarbejdet af Mathias Lun</a:t>
            </a:r>
            <a:r>
              <a:rPr i="1" lang="da"/>
              <a:t>d Schjøtz, Develop Talent </a:t>
            </a:r>
            <a:endParaRPr i="1"/>
          </a:p>
          <a:p>
            <a:pPr indent="0" lvl="0" marL="0" rtl="0" algn="l">
              <a:spcBef>
                <a:spcPts val="0"/>
              </a:spcBef>
              <a:spcAft>
                <a:spcPts val="0"/>
              </a:spcAft>
              <a:buNone/>
            </a:pPr>
            <a:r>
              <a:rPr i="1" lang="da"/>
              <a:t>Januar 2020</a:t>
            </a:r>
            <a:endParaRPr i="1"/>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5" name="Shape 135"/>
        <p:cNvGrpSpPr/>
        <p:nvPr/>
      </p:nvGrpSpPr>
      <p:grpSpPr>
        <a:xfrm>
          <a:off x="0" y="0"/>
          <a:ext cx="0" cy="0"/>
          <a:chOff x="0" y="0"/>
          <a:chExt cx="0" cy="0"/>
        </a:xfrm>
      </p:grpSpPr>
      <p:sp>
        <p:nvSpPr>
          <p:cNvPr id="136" name="Google Shape;136;p22"/>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da"/>
              <a:t>Kortlægning som fælles forståelse</a:t>
            </a:r>
            <a:endParaRPr/>
          </a:p>
        </p:txBody>
      </p:sp>
      <p:sp>
        <p:nvSpPr>
          <p:cNvPr id="137" name="Google Shape;137;p22"/>
          <p:cNvSpPr txBox="1"/>
          <p:nvPr>
            <p:ph idx="1" type="body"/>
          </p:nvPr>
        </p:nvSpPr>
        <p:spPr>
          <a:xfrm>
            <a:off x="729450" y="2078875"/>
            <a:ext cx="7688700" cy="2261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da"/>
              <a:t>Den grundlæggende anbefaling er, at der skal udarbejdes en bedre beskrivelse af de kompetencer, som opnås med entreprenørskab i et praktikforløb i startups. Både i egen og i andres startup. Definitionsretten bør ligge hos de enkelte universiteter og de lokale specialister, som arbejder med at facilitere denne type læring, og som arbejder direkte med inkubation og understøttelse af studenterdrevet entreprenørskab. Indsatser bør ikke begrænse sig hertil, men i videst mulige omfang inddrage så mange relevante stakeholdere som muligt.  </a:t>
            </a:r>
            <a:endParaRPr/>
          </a:p>
          <a:p>
            <a:pPr indent="0" lvl="0" marL="0" rtl="0" algn="l">
              <a:spcBef>
                <a:spcPts val="1600"/>
              </a:spcBef>
              <a:spcAft>
                <a:spcPts val="1600"/>
              </a:spcAft>
              <a:buNone/>
            </a:pPr>
            <a:r>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1" name="Shape 141"/>
        <p:cNvGrpSpPr/>
        <p:nvPr/>
      </p:nvGrpSpPr>
      <p:grpSpPr>
        <a:xfrm>
          <a:off x="0" y="0"/>
          <a:ext cx="0" cy="0"/>
          <a:chOff x="0" y="0"/>
          <a:chExt cx="0" cy="0"/>
        </a:xfrm>
      </p:grpSpPr>
      <p:sp>
        <p:nvSpPr>
          <p:cNvPr id="142" name="Google Shape;142;p23"/>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da" sz="2200"/>
              <a:t>Udfordringer med kompetencer i læringsdesign</a:t>
            </a:r>
            <a:endParaRPr sz="2200"/>
          </a:p>
        </p:txBody>
      </p:sp>
      <p:sp>
        <p:nvSpPr>
          <p:cNvPr id="143" name="Google Shape;143;p23"/>
          <p:cNvSpPr txBox="1"/>
          <p:nvPr>
            <p:ph idx="1" type="body"/>
          </p:nvPr>
        </p:nvSpPr>
        <p:spPr>
          <a:xfrm>
            <a:off x="729450" y="1850275"/>
            <a:ext cx="7688700" cy="2261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da"/>
              <a:t>En k</a:t>
            </a:r>
            <a:r>
              <a:rPr lang="da"/>
              <a:t>ortlægning adresserer tre udfordringer ved at definere kompetencer (og tilhørende læringsmål), som alle overkommes: </a:t>
            </a:r>
            <a:endParaRPr/>
          </a:p>
          <a:p>
            <a:pPr indent="-311150" lvl="0" marL="457200" rtl="0" algn="l">
              <a:spcBef>
                <a:spcPts val="1600"/>
              </a:spcBef>
              <a:spcAft>
                <a:spcPts val="0"/>
              </a:spcAft>
              <a:buSzPts val="1300"/>
              <a:buAutoNum type="arabicParenR"/>
            </a:pPr>
            <a:r>
              <a:rPr lang="da"/>
              <a:t>Fag, kurser, indhold og uddannelser er mere omfattende, end </a:t>
            </a:r>
            <a:r>
              <a:rPr lang="da"/>
              <a:t>de </a:t>
            </a:r>
            <a:r>
              <a:rPr lang="da"/>
              <a:t>umiddelbart ser ud til at være</a:t>
            </a:r>
            <a:r>
              <a:rPr lang="da"/>
              <a:t>.</a:t>
            </a:r>
            <a:endParaRPr/>
          </a:p>
          <a:p>
            <a:pPr indent="-184150" lvl="1" marL="685800" rtl="0" algn="l">
              <a:spcBef>
                <a:spcPts val="1600"/>
              </a:spcBef>
              <a:spcAft>
                <a:spcPts val="0"/>
              </a:spcAft>
              <a:buSzPts val="1100"/>
              <a:buChar char="•"/>
            </a:pPr>
            <a:r>
              <a:rPr lang="da"/>
              <a:t>Nuværende løsning: Beslutninger træffes tidligt for at simplificere problemet</a:t>
            </a:r>
            <a:endParaRPr/>
          </a:p>
          <a:p>
            <a:pPr indent="-311150" lvl="0" marL="457200" rtl="0" algn="l">
              <a:spcBef>
                <a:spcPts val="1600"/>
              </a:spcBef>
              <a:spcAft>
                <a:spcPts val="0"/>
              </a:spcAft>
              <a:buSzPts val="1300"/>
              <a:buAutoNum type="arabicParenR"/>
            </a:pPr>
            <a:r>
              <a:rPr lang="da"/>
              <a:t>Mange forskellige aktører har vigtige input.</a:t>
            </a:r>
            <a:endParaRPr/>
          </a:p>
          <a:p>
            <a:pPr indent="-184150" lvl="1" marL="685800" rtl="0" algn="l">
              <a:spcBef>
                <a:spcPts val="1600"/>
              </a:spcBef>
              <a:spcAft>
                <a:spcPts val="0"/>
              </a:spcAft>
              <a:buSzPts val="1100"/>
              <a:buChar char="•"/>
            </a:pPr>
            <a:r>
              <a:rPr lang="da"/>
              <a:t>Nuværende løsning: Beslutninger træffes af få personer.</a:t>
            </a:r>
            <a:endParaRPr/>
          </a:p>
          <a:p>
            <a:pPr indent="-311150" lvl="0" marL="457200" rtl="0" algn="l">
              <a:spcBef>
                <a:spcPts val="1600"/>
              </a:spcBef>
              <a:spcAft>
                <a:spcPts val="0"/>
              </a:spcAft>
              <a:buSzPts val="1300"/>
              <a:buAutoNum type="arabicParenR"/>
            </a:pPr>
            <a:r>
              <a:rPr lang="da"/>
              <a:t>Det er kompliceret at holde mange muligheder åbne. </a:t>
            </a:r>
            <a:endParaRPr/>
          </a:p>
          <a:p>
            <a:pPr indent="-184150" lvl="1" marL="685800" rtl="0" algn="l">
              <a:spcBef>
                <a:spcPts val="1600"/>
              </a:spcBef>
              <a:spcAft>
                <a:spcPts val="1600"/>
              </a:spcAft>
              <a:buSzPts val="1100"/>
              <a:buChar char="•"/>
            </a:pPr>
            <a:r>
              <a:rPr lang="da"/>
              <a:t>Nuværende løsning: Der anvendes kun overfladisk input fra aktører og slutbrugere.</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7" name="Shape 147"/>
        <p:cNvGrpSpPr/>
        <p:nvPr/>
      </p:nvGrpSpPr>
      <p:grpSpPr>
        <a:xfrm>
          <a:off x="0" y="0"/>
          <a:ext cx="0" cy="0"/>
          <a:chOff x="0" y="0"/>
          <a:chExt cx="0" cy="0"/>
        </a:xfrm>
      </p:grpSpPr>
      <p:sp>
        <p:nvSpPr>
          <p:cNvPr id="148" name="Google Shape;148;p24"/>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da" sz="2200"/>
              <a:t>Kompetencekortlægning er et “wicked problem”</a:t>
            </a:r>
            <a:endParaRPr sz="2200"/>
          </a:p>
          <a:p>
            <a:pPr indent="0" lvl="0" marL="0" rtl="0" algn="l">
              <a:spcBef>
                <a:spcPts val="0"/>
              </a:spcBef>
              <a:spcAft>
                <a:spcPts val="0"/>
              </a:spcAft>
              <a:buNone/>
            </a:pPr>
            <a:r>
              <a:t/>
            </a:r>
            <a:endParaRPr/>
          </a:p>
        </p:txBody>
      </p:sp>
      <p:sp>
        <p:nvSpPr>
          <p:cNvPr id="149" name="Google Shape;149;p24"/>
          <p:cNvSpPr txBox="1"/>
          <p:nvPr>
            <p:ph idx="1" type="body"/>
          </p:nvPr>
        </p:nvSpPr>
        <p:spPr>
          <a:xfrm>
            <a:off x="729450" y="2078875"/>
            <a:ext cx="7688700" cy="2261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da"/>
              <a:t>Der er tale om et klassisk ‘wicked problem’ (Conklin, 2006). Ifølge er Conklin er et ‘wicked problem’ karakteriseret ved: </a:t>
            </a:r>
            <a:endParaRPr/>
          </a:p>
          <a:p>
            <a:pPr indent="-285750" lvl="0" marL="457200" rtl="0" algn="l">
              <a:spcBef>
                <a:spcPts val="1600"/>
              </a:spcBef>
              <a:spcAft>
                <a:spcPts val="0"/>
              </a:spcAft>
              <a:buSzPts val="900"/>
              <a:buAutoNum type="arabicPeriod"/>
            </a:pPr>
            <a:r>
              <a:rPr lang="da" sz="900"/>
              <a:t>Problemet er først forstået ved formuleringen af en løsning</a:t>
            </a:r>
            <a:endParaRPr sz="900"/>
          </a:p>
          <a:p>
            <a:pPr indent="-285750" lvl="0" marL="457200" rtl="0" algn="l">
              <a:spcBef>
                <a:spcPts val="0"/>
              </a:spcBef>
              <a:spcAft>
                <a:spcPts val="0"/>
              </a:spcAft>
              <a:buSzPts val="900"/>
              <a:buAutoNum type="arabicPeriod"/>
            </a:pPr>
            <a:r>
              <a:rPr lang="da" sz="900"/>
              <a:t>Problemet har intet udløb, men skal løbende løses </a:t>
            </a:r>
            <a:endParaRPr sz="900"/>
          </a:p>
          <a:p>
            <a:pPr indent="-285750" lvl="0" marL="457200" rtl="0" algn="l">
              <a:spcBef>
                <a:spcPts val="0"/>
              </a:spcBef>
              <a:spcAft>
                <a:spcPts val="0"/>
              </a:spcAft>
              <a:buSzPts val="900"/>
              <a:buAutoNum type="arabicPeriod"/>
            </a:pPr>
            <a:r>
              <a:rPr lang="da" sz="900"/>
              <a:t>Løsninger på disse problemer er ikke rigtige eller forkerte, (men mere eller mindre gode)</a:t>
            </a:r>
            <a:endParaRPr sz="900"/>
          </a:p>
          <a:p>
            <a:pPr indent="-285750" lvl="0" marL="457200" rtl="0" algn="l">
              <a:spcBef>
                <a:spcPts val="0"/>
              </a:spcBef>
              <a:spcAft>
                <a:spcPts val="0"/>
              </a:spcAft>
              <a:buSzPts val="900"/>
              <a:buAutoNum type="arabicPeriod"/>
            </a:pPr>
            <a:r>
              <a:rPr lang="da" sz="900"/>
              <a:t>Ethvert ‘wicked problem’ er unikt</a:t>
            </a:r>
            <a:endParaRPr sz="900"/>
          </a:p>
          <a:p>
            <a:pPr indent="-285750" lvl="0" marL="457200" rtl="0" algn="l">
              <a:spcBef>
                <a:spcPts val="0"/>
              </a:spcBef>
              <a:spcAft>
                <a:spcPts val="0"/>
              </a:spcAft>
              <a:buSzPts val="900"/>
              <a:buAutoNum type="arabicPeriod"/>
            </a:pPr>
            <a:r>
              <a:rPr lang="da" sz="900"/>
              <a:t>Hver løsning på et ‘wicked problem’ er en 'one shot operation.'</a:t>
            </a:r>
            <a:endParaRPr sz="900"/>
          </a:p>
          <a:p>
            <a:pPr indent="-285750" lvl="0" marL="457200" rtl="0" algn="l">
              <a:spcBef>
                <a:spcPts val="0"/>
              </a:spcBef>
              <a:spcAft>
                <a:spcPts val="0"/>
              </a:spcAft>
              <a:buSzPts val="900"/>
              <a:buAutoNum type="arabicPeriod"/>
            </a:pPr>
            <a:r>
              <a:rPr lang="da" sz="900"/>
              <a:t>Der er ingen givne alternative løsninger til problemet </a:t>
            </a:r>
            <a:endParaRPr sz="900"/>
          </a:p>
          <a:p>
            <a:pPr indent="0" lvl="0" marL="0" rtl="0" algn="l">
              <a:spcBef>
                <a:spcPts val="1600"/>
              </a:spcBef>
              <a:spcAft>
                <a:spcPts val="0"/>
              </a:spcAft>
              <a:buNone/>
            </a:pPr>
            <a:r>
              <a:rPr lang="da"/>
              <a:t>Adapteret fra Jeffrey Conklin </a:t>
            </a:r>
            <a:r>
              <a:rPr i="1" lang="da"/>
              <a:t>Dialogue mapping: building shared understanding of wicked problems</a:t>
            </a:r>
            <a:r>
              <a:rPr lang="da"/>
              <a:t> (2006). Måden at løse denne type problemer, er ved </a:t>
            </a:r>
            <a:r>
              <a:rPr b="1" lang="da" u="sng"/>
              <a:t>at etablere en fælles forståelse</a:t>
            </a:r>
            <a:r>
              <a:rPr lang="da"/>
              <a:t> (og en fælles praksis). </a:t>
            </a:r>
            <a:endParaRPr sz="900"/>
          </a:p>
          <a:p>
            <a:pPr indent="0" lvl="0" marL="457200" rtl="0" algn="l">
              <a:spcBef>
                <a:spcPts val="1600"/>
              </a:spcBef>
              <a:spcAft>
                <a:spcPts val="1600"/>
              </a:spcAft>
              <a:buNone/>
            </a:pPr>
            <a:r>
              <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3" name="Shape 153"/>
        <p:cNvGrpSpPr/>
        <p:nvPr/>
      </p:nvGrpSpPr>
      <p:grpSpPr>
        <a:xfrm>
          <a:off x="0" y="0"/>
          <a:ext cx="0" cy="0"/>
          <a:chOff x="0" y="0"/>
          <a:chExt cx="0" cy="0"/>
        </a:xfrm>
      </p:grpSpPr>
      <p:sp>
        <p:nvSpPr>
          <p:cNvPr id="154" name="Google Shape;154;p25"/>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da" sz="2200"/>
              <a:t>Løsning: Kompetencekortlægning som basis for fælles forståelse i StartUp i Praksis</a:t>
            </a:r>
            <a:endParaRPr sz="2200"/>
          </a:p>
          <a:p>
            <a:pPr indent="0" lvl="0" marL="0" rtl="0" algn="l">
              <a:spcBef>
                <a:spcPts val="0"/>
              </a:spcBef>
              <a:spcAft>
                <a:spcPts val="0"/>
              </a:spcAft>
              <a:buNone/>
            </a:pPr>
            <a:r>
              <a:t/>
            </a:r>
            <a:endParaRPr sz="2200"/>
          </a:p>
        </p:txBody>
      </p:sp>
      <p:sp>
        <p:nvSpPr>
          <p:cNvPr id="155" name="Google Shape;155;p25"/>
          <p:cNvSpPr txBox="1"/>
          <p:nvPr>
            <p:ph idx="1" type="body"/>
          </p:nvPr>
        </p:nvSpPr>
        <p:spPr>
          <a:xfrm>
            <a:off x="729450" y="2155075"/>
            <a:ext cx="7688700" cy="2261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da"/>
              <a:t>Måden at etablere en fælles forståelse på, er ved at introducere kompetencekortlægning som fx kan foregå ved brug “Directed Acyclic Graphs” med en specialudviklet syntaks og semantik (udviklet af </a:t>
            </a:r>
            <a:r>
              <a:rPr lang="da"/>
              <a:t>Benjamin Brink Allsop (AAU)  og Andreas Tamborg (KU),  2019 </a:t>
            </a:r>
            <a:r>
              <a:rPr lang="da"/>
              <a:t>All rights reserved). </a:t>
            </a:r>
            <a:endParaRPr/>
          </a:p>
          <a:p>
            <a:pPr indent="0" lvl="0" marL="0" rtl="0" algn="l">
              <a:spcBef>
                <a:spcPts val="1600"/>
              </a:spcBef>
              <a:spcAft>
                <a:spcPts val="1600"/>
              </a:spcAft>
              <a:buNone/>
            </a:pPr>
            <a:r>
              <a:rPr lang="da"/>
              <a:t>Løsningen indebærer konstruktion af et såkaldt </a:t>
            </a:r>
            <a:r>
              <a:rPr b="1" lang="da"/>
              <a:t>kompetencekort/CompetencySpace (CS)</a:t>
            </a:r>
            <a:r>
              <a:rPr lang="da"/>
              <a:t>, som kan bruges i en løbende dialog med mange interessenter. På denne måde skabes der en såkaldt </a:t>
            </a:r>
            <a:r>
              <a:rPr b="1" lang="da"/>
              <a:t>seperation of concerns, </a:t>
            </a:r>
            <a:r>
              <a:rPr lang="da"/>
              <a:t>mellem konkret planlægning af undervisning og udvikling af en fælles forståelse af kompetencelandskabet. </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9" name="Shape 159"/>
        <p:cNvGrpSpPr/>
        <p:nvPr/>
      </p:nvGrpSpPr>
      <p:grpSpPr>
        <a:xfrm>
          <a:off x="0" y="0"/>
          <a:ext cx="0" cy="0"/>
          <a:chOff x="0" y="0"/>
          <a:chExt cx="0" cy="0"/>
        </a:xfrm>
      </p:grpSpPr>
      <p:sp>
        <p:nvSpPr>
          <p:cNvPr id="160" name="Google Shape;160;p26"/>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da" sz="2200"/>
              <a:t>Et præcist sprog for kompetencer </a:t>
            </a:r>
            <a:endParaRPr sz="2200"/>
          </a:p>
        </p:txBody>
      </p:sp>
      <p:pic>
        <p:nvPicPr>
          <p:cNvPr descr="https://lh4.googleusercontent.com/-KfqlIrVfkw9cz9XvAXcR0h-WjTWgPMyq9Li8hhfUqccN-qkVnbjvZcH6b_RJVnzaCQA_0fo60GAIJ9d3TCFBIJ3xWfPncJfuYtP907uLqfEoojGBovTZmdV9RmEgTyX6Z2lJ2bOn-YwYg9hVw" id="161" name="Google Shape;161;p26"/>
          <p:cNvPicPr preferRelativeResize="0"/>
          <p:nvPr/>
        </p:nvPicPr>
        <p:blipFill>
          <a:blip r:embed="rId3">
            <a:alphaModFix/>
          </a:blip>
          <a:stretch>
            <a:fillRect/>
          </a:stretch>
        </p:blipFill>
        <p:spPr>
          <a:xfrm rot="10800000">
            <a:off x="729450" y="3453775"/>
            <a:ext cx="1215129" cy="1013850"/>
          </a:xfrm>
          <a:prstGeom prst="rect">
            <a:avLst/>
          </a:prstGeom>
          <a:noFill/>
          <a:ln>
            <a:noFill/>
          </a:ln>
        </p:spPr>
      </p:pic>
      <p:sp>
        <p:nvSpPr>
          <p:cNvPr id="162" name="Google Shape;162;p26"/>
          <p:cNvSpPr txBox="1"/>
          <p:nvPr>
            <p:ph idx="1" type="body"/>
          </p:nvPr>
        </p:nvSpPr>
        <p:spPr>
          <a:xfrm>
            <a:off x="729450" y="1853850"/>
            <a:ext cx="7688700" cy="1014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da"/>
              <a:t>Kompetencekortlægning er rettet mod at afdække, hvad der er inkluderet i et eller flere kompetenceområder (som fx entreprenørskab) på et meget detaljeret</a:t>
            </a:r>
            <a:r>
              <a:rPr lang="da"/>
              <a:t> niveau</a:t>
            </a:r>
            <a:r>
              <a:rPr lang="da"/>
              <a:t>. Konstruktionen af kortet involverer flere typer af interessenter, for at etablere en så bred som mulig forståelse af kompetenceområdet. Kortlægningen foregår i en iterativ proces, hvor kortet i iterationer udforskes, og hvor nye bidragsydere løbende kan integrere deres indsigter og bidrag i kortet. 	</a:t>
            </a:r>
            <a:endParaRPr/>
          </a:p>
          <a:p>
            <a:pPr indent="0" lvl="0" marL="0" rtl="0" algn="l">
              <a:spcBef>
                <a:spcPts val="1600"/>
              </a:spcBef>
              <a:spcAft>
                <a:spcPts val="0"/>
              </a:spcAft>
              <a:buNone/>
            </a:pPr>
            <a:r>
              <a:t/>
            </a:r>
            <a:endParaRPr/>
          </a:p>
          <a:p>
            <a:pPr indent="0" lvl="0" marL="0" rtl="0" algn="l">
              <a:spcBef>
                <a:spcPts val="1600"/>
              </a:spcBef>
              <a:spcAft>
                <a:spcPts val="1600"/>
              </a:spcAft>
              <a:buNone/>
            </a:pPr>
            <a:r>
              <a:t/>
            </a:r>
            <a:endParaRPr/>
          </a:p>
        </p:txBody>
      </p:sp>
      <p:sp>
        <p:nvSpPr>
          <p:cNvPr id="163" name="Google Shape;163;p26"/>
          <p:cNvSpPr txBox="1"/>
          <p:nvPr/>
        </p:nvSpPr>
        <p:spPr>
          <a:xfrm>
            <a:off x="2648950" y="3235200"/>
            <a:ext cx="5406600" cy="598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da" sz="1300">
                <a:solidFill>
                  <a:schemeClr val="accent1"/>
                </a:solidFill>
                <a:latin typeface="Lato"/>
                <a:ea typeface="Lato"/>
                <a:cs typeface="Lato"/>
                <a:sym typeface="Lato"/>
              </a:rPr>
              <a:t>Når kompetencekortet er etableret, udgør det grundlag for, at relevante interessenter kan udforske kortet og diskutere gode og mindre gode beslutninger vedrørende kompetencer og læringsmål for praktik i startups. Kompetencekortet skal derfor ses som et redskab til strategisk beslutningstagning, men kan potentielt også finde andre anvendelser (eksempelvis som infrastruktur til digitalisering og skabelse af visuelt overblik for relevante interessenter). </a:t>
            </a:r>
            <a:endParaRPr sz="1300">
              <a:solidFill>
                <a:schemeClr val="accent1"/>
              </a:solidFill>
              <a:latin typeface="Lato"/>
              <a:ea typeface="Lato"/>
              <a:cs typeface="Lato"/>
              <a:sym typeface="Lato"/>
            </a:endParaRPr>
          </a:p>
          <a:p>
            <a:pPr indent="0" lvl="0" marL="0" rtl="0" algn="l">
              <a:spcBef>
                <a:spcPts val="1600"/>
              </a:spcBef>
              <a:spcAft>
                <a:spcPts val="0"/>
              </a:spcAft>
              <a:buNone/>
            </a:pPr>
            <a:r>
              <a:t/>
            </a:r>
            <a:endParaRPr>
              <a:latin typeface="Lato"/>
              <a:ea typeface="Lato"/>
              <a:cs typeface="Lato"/>
              <a:sym typeface="Lato"/>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7" name="Shape 167"/>
        <p:cNvGrpSpPr/>
        <p:nvPr/>
      </p:nvGrpSpPr>
      <p:grpSpPr>
        <a:xfrm>
          <a:off x="0" y="0"/>
          <a:ext cx="0" cy="0"/>
          <a:chOff x="0" y="0"/>
          <a:chExt cx="0" cy="0"/>
        </a:xfrm>
      </p:grpSpPr>
      <p:sp>
        <p:nvSpPr>
          <p:cNvPr id="168" name="Google Shape;168;p27"/>
          <p:cNvSpPr txBox="1"/>
          <p:nvPr>
            <p:ph type="title"/>
          </p:nvPr>
        </p:nvSpPr>
        <p:spPr>
          <a:xfrm>
            <a:off x="729450" y="1166250"/>
            <a:ext cx="7688400" cy="535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da" sz="2200"/>
              <a:t>Eksempel på kortlægning af ‘entreprenørskab’: </a:t>
            </a:r>
            <a:r>
              <a:rPr lang="da" sz="2200"/>
              <a:t>hovedkompetencer</a:t>
            </a:r>
            <a:r>
              <a:rPr lang="da" sz="2200"/>
              <a:t> </a:t>
            </a:r>
            <a:endParaRPr sz="2200"/>
          </a:p>
        </p:txBody>
      </p:sp>
      <p:pic>
        <p:nvPicPr>
          <p:cNvPr id="169" name="Google Shape;169;p27"/>
          <p:cNvPicPr preferRelativeResize="0"/>
          <p:nvPr/>
        </p:nvPicPr>
        <p:blipFill>
          <a:blip r:embed="rId3">
            <a:alphaModFix/>
          </a:blip>
          <a:stretch>
            <a:fillRect/>
          </a:stretch>
        </p:blipFill>
        <p:spPr>
          <a:xfrm>
            <a:off x="707738" y="2006250"/>
            <a:ext cx="7728525" cy="3072099"/>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3" name="Shape 173"/>
        <p:cNvGrpSpPr/>
        <p:nvPr/>
      </p:nvGrpSpPr>
      <p:grpSpPr>
        <a:xfrm>
          <a:off x="0" y="0"/>
          <a:ext cx="0" cy="0"/>
          <a:chOff x="0" y="0"/>
          <a:chExt cx="0" cy="0"/>
        </a:xfrm>
      </p:grpSpPr>
      <p:sp>
        <p:nvSpPr>
          <p:cNvPr id="174" name="Google Shape;174;p28"/>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da"/>
              <a:t>Præcisering af hvad der skal læres</a:t>
            </a:r>
            <a:endParaRPr/>
          </a:p>
        </p:txBody>
      </p:sp>
      <p:sp>
        <p:nvSpPr>
          <p:cNvPr id="175" name="Google Shape;175;p28"/>
          <p:cNvSpPr txBox="1"/>
          <p:nvPr>
            <p:ph idx="1" type="body"/>
          </p:nvPr>
        </p:nvSpPr>
        <p:spPr>
          <a:xfrm>
            <a:off x="729450" y="2078875"/>
            <a:ext cx="7688700" cy="2261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da"/>
              <a:t>For at præcisere spørgsmålet om, hvad der skal læres, kunne spørgsmålet lyde: </a:t>
            </a:r>
            <a:br>
              <a:rPr lang="da"/>
            </a:br>
            <a:br>
              <a:rPr lang="da"/>
            </a:br>
            <a:r>
              <a:rPr b="1" lang="da"/>
              <a:t>Hvad skal der (som minimum) læres gennem projektorienteret forløb (praktik)  i entreprenørielle kontekster? </a:t>
            </a:r>
            <a:br>
              <a:rPr lang="da"/>
            </a:br>
            <a:br>
              <a:rPr lang="da"/>
            </a:br>
            <a:r>
              <a:rPr lang="da"/>
              <a:t>For at besvare spørgsmålet, tages der udgangspunkt i kompetencekortet. Ved at have en vekselvirkning mellem co-creation af kompetencekortet, og udforskning af det, etableres en mulig fælles referenceramme, som der kan træffes konkrete beslutninger på baggrund af. </a:t>
            </a:r>
            <a:endParaRPr/>
          </a:p>
          <a:p>
            <a:pPr indent="0" lvl="0" marL="0" rtl="0" algn="l">
              <a:spcBef>
                <a:spcPts val="1600"/>
              </a:spcBef>
              <a:spcAft>
                <a:spcPts val="1600"/>
              </a:spcAft>
              <a:buNone/>
            </a:pPr>
            <a:r>
              <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9" name="Shape 179"/>
        <p:cNvGrpSpPr/>
        <p:nvPr/>
      </p:nvGrpSpPr>
      <p:grpSpPr>
        <a:xfrm>
          <a:off x="0" y="0"/>
          <a:ext cx="0" cy="0"/>
          <a:chOff x="0" y="0"/>
          <a:chExt cx="0" cy="0"/>
        </a:xfrm>
      </p:grpSpPr>
      <p:sp>
        <p:nvSpPr>
          <p:cNvPr id="180" name="Google Shape;180;p29"/>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da"/>
              <a:t>Udbytte	</a:t>
            </a:r>
            <a:endParaRPr/>
          </a:p>
        </p:txBody>
      </p:sp>
      <p:sp>
        <p:nvSpPr>
          <p:cNvPr id="181" name="Google Shape;181;p29"/>
          <p:cNvSpPr txBox="1"/>
          <p:nvPr>
            <p:ph idx="1" type="body"/>
          </p:nvPr>
        </p:nvSpPr>
        <p:spPr>
          <a:xfrm>
            <a:off x="729450" y="1853850"/>
            <a:ext cx="7688700" cy="3191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da"/>
              <a:t>Kortlægningen kan konkret bruges til:</a:t>
            </a:r>
            <a:endParaRPr/>
          </a:p>
          <a:p>
            <a:pPr indent="-311150" lvl="0" marL="457200" rtl="0" algn="l">
              <a:spcBef>
                <a:spcPts val="1600"/>
              </a:spcBef>
              <a:spcAft>
                <a:spcPts val="0"/>
              </a:spcAft>
              <a:buSzPts val="1300"/>
              <a:buAutoNum type="arabicParenR"/>
            </a:pPr>
            <a:r>
              <a:rPr lang="da"/>
              <a:t>Revidering af studieordninger: </a:t>
            </a:r>
            <a:endParaRPr/>
          </a:p>
          <a:p>
            <a:pPr indent="-298450" lvl="1" marL="914400" rtl="0" algn="l">
              <a:spcBef>
                <a:spcPts val="1600"/>
              </a:spcBef>
              <a:spcAft>
                <a:spcPts val="0"/>
              </a:spcAft>
              <a:buSzPts val="1100"/>
              <a:buAutoNum type="alphaLcParenR"/>
            </a:pPr>
            <a:r>
              <a:rPr lang="da"/>
              <a:t>Brug kompetencekort i ledelsesinformation og dialog med  studienævn og på fakultetsniveau.</a:t>
            </a:r>
            <a:endParaRPr/>
          </a:p>
          <a:p>
            <a:pPr indent="-311150" lvl="0" marL="457200" rtl="0" algn="l">
              <a:spcBef>
                <a:spcPts val="1600"/>
              </a:spcBef>
              <a:spcAft>
                <a:spcPts val="0"/>
              </a:spcAft>
              <a:buSzPts val="1300"/>
              <a:buAutoNum type="arabicParenR"/>
            </a:pPr>
            <a:r>
              <a:rPr lang="da"/>
              <a:t>Læringsdesign: </a:t>
            </a:r>
            <a:endParaRPr/>
          </a:p>
          <a:p>
            <a:pPr indent="-298450" lvl="1" marL="914400" rtl="0" algn="l">
              <a:spcBef>
                <a:spcPts val="1600"/>
              </a:spcBef>
              <a:spcAft>
                <a:spcPts val="0"/>
              </a:spcAft>
              <a:buSzPts val="1100"/>
              <a:buAutoNum type="alphaLcParenR"/>
            </a:pPr>
            <a:r>
              <a:rPr lang="da"/>
              <a:t>Brug kompetencekortet som pædagogisk redskab til at identificere ‘værdige’ læringsmål, der kan udvikles læringsaktiviteter til - og eksaminationsformer for. </a:t>
            </a:r>
            <a:endParaRPr/>
          </a:p>
          <a:p>
            <a:pPr indent="-311150" lvl="0" marL="457200" rtl="0" algn="l">
              <a:spcBef>
                <a:spcPts val="1600"/>
              </a:spcBef>
              <a:spcAft>
                <a:spcPts val="0"/>
              </a:spcAft>
              <a:buSzPts val="1300"/>
              <a:buAutoNum type="arabicParenR"/>
            </a:pPr>
            <a:r>
              <a:rPr lang="da"/>
              <a:t>Koordinere samarbejde mellem væksthusmiljø og studiemiljø:</a:t>
            </a:r>
            <a:endParaRPr/>
          </a:p>
          <a:p>
            <a:pPr indent="-298450" lvl="1" marL="914400" rtl="0" algn="l">
              <a:spcBef>
                <a:spcPts val="1600"/>
              </a:spcBef>
              <a:spcAft>
                <a:spcPts val="1600"/>
              </a:spcAft>
              <a:buSzPts val="1100"/>
              <a:buAutoNum type="alphaLcParenR"/>
            </a:pPr>
            <a:r>
              <a:rPr lang="da"/>
              <a:t>Med udgangspunkt i kompetencekortet, kan der identificeres gab og overlappende arbejde mellem vækstmiljø og studiemiljø, og en bedre arbejdsdeling kan herefter aftales og koordineres.</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5" name="Shape 185"/>
        <p:cNvGrpSpPr/>
        <p:nvPr/>
      </p:nvGrpSpPr>
      <p:grpSpPr>
        <a:xfrm>
          <a:off x="0" y="0"/>
          <a:ext cx="0" cy="0"/>
          <a:chOff x="0" y="0"/>
          <a:chExt cx="0" cy="0"/>
        </a:xfrm>
      </p:grpSpPr>
      <p:sp>
        <p:nvSpPr>
          <p:cNvPr id="186" name="Google Shape;186;p30"/>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da"/>
              <a:t>Forslag til handlingsplan 2020/2021</a:t>
            </a:r>
            <a:endParaRPr/>
          </a:p>
        </p:txBody>
      </p:sp>
      <p:sp>
        <p:nvSpPr>
          <p:cNvPr id="187" name="Google Shape;187;p30"/>
          <p:cNvSpPr txBox="1"/>
          <p:nvPr>
            <p:ph idx="1" type="body"/>
          </p:nvPr>
        </p:nvSpPr>
        <p:spPr>
          <a:xfrm>
            <a:off x="729450" y="2078875"/>
            <a:ext cx="7688700" cy="2776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da"/>
              <a:t>Lav en kortlægning af kompetencer, som de studerendes skal opnå: </a:t>
            </a:r>
            <a:endParaRPr/>
          </a:p>
          <a:p>
            <a:pPr indent="-311150" lvl="0" marL="457200" rtl="0" algn="l">
              <a:spcBef>
                <a:spcPts val="1600"/>
              </a:spcBef>
              <a:spcAft>
                <a:spcPts val="0"/>
              </a:spcAft>
              <a:buSzPts val="1300"/>
              <a:buChar char="●"/>
            </a:pPr>
            <a:r>
              <a:rPr lang="da"/>
              <a:t>Kortlægning med afsæt i forskningslitteraturen. </a:t>
            </a:r>
            <a:endParaRPr/>
          </a:p>
          <a:p>
            <a:pPr indent="-311150" lvl="0" marL="457200" rtl="0" algn="l">
              <a:spcBef>
                <a:spcPts val="1600"/>
              </a:spcBef>
              <a:spcAft>
                <a:spcPts val="0"/>
              </a:spcAft>
              <a:buSzPts val="1300"/>
              <a:buChar char="●"/>
            </a:pPr>
            <a:r>
              <a:rPr lang="da"/>
              <a:t>Kortlægning gennem workshops og strukturerede interviews med studerende og personale fra væksthusmiljøer, studiemiljøer og eksterne interessenter.</a:t>
            </a:r>
            <a:endParaRPr/>
          </a:p>
          <a:p>
            <a:pPr indent="-311150" lvl="0" marL="457200" rtl="0" algn="l">
              <a:spcBef>
                <a:spcPts val="1600"/>
              </a:spcBef>
              <a:spcAft>
                <a:spcPts val="0"/>
              </a:spcAft>
              <a:buSzPts val="1300"/>
              <a:buChar char="●"/>
            </a:pPr>
            <a:r>
              <a:rPr lang="da"/>
              <a:t>Kortlægning med brug af data-scraping og maskinlæring, hvor studieordninger, workshopsbeskrivelser, læringsmål etc. samles og analyseres for at finde mønstre og forskelle.</a:t>
            </a:r>
            <a:endParaRPr/>
          </a:p>
          <a:p>
            <a:pPr indent="0" lvl="0" marL="0" rtl="0" algn="l">
              <a:spcBef>
                <a:spcPts val="1600"/>
              </a:spcBef>
              <a:spcAft>
                <a:spcPts val="1600"/>
              </a:spcAft>
              <a:buNone/>
            </a:pPr>
            <a:r>
              <a:rPr lang="da"/>
              <a:t>Dette kan ske både lokalt på det enkelte universitet, og på tværs af de medvirkende universiteter. </a:t>
            </a:r>
            <a:br>
              <a:rPr lang="da"/>
            </a:br>
            <a:r>
              <a:rPr lang="da"/>
              <a:t>Det anbefales for operationaliserbarheden, at der fokuseres på lokale processer, men med løbende vidensdeling gennem adgang til at se hinandens kompetencekort på tværs af universiteterne. </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1" name="Shape 191"/>
        <p:cNvGrpSpPr/>
        <p:nvPr/>
      </p:nvGrpSpPr>
      <p:grpSpPr>
        <a:xfrm>
          <a:off x="0" y="0"/>
          <a:ext cx="0" cy="0"/>
          <a:chOff x="0" y="0"/>
          <a:chExt cx="0" cy="0"/>
        </a:xfrm>
      </p:grpSpPr>
      <p:sp>
        <p:nvSpPr>
          <p:cNvPr id="192" name="Google Shape;192;p31"/>
          <p:cNvSpPr txBox="1"/>
          <p:nvPr>
            <p:ph type="title"/>
          </p:nvPr>
        </p:nvSpPr>
        <p:spPr>
          <a:xfrm>
            <a:off x="729450" y="864300"/>
            <a:ext cx="7021200" cy="29850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rPr lang="da"/>
              <a:t>Anbefaling #2 </a:t>
            </a:r>
            <a:endParaRPr/>
          </a:p>
          <a:p>
            <a:pPr indent="0" lvl="0" marL="0" rtl="0" algn="l">
              <a:spcBef>
                <a:spcPts val="0"/>
              </a:spcBef>
              <a:spcAft>
                <a:spcPts val="0"/>
              </a:spcAft>
              <a:buNone/>
            </a:pPr>
            <a:r>
              <a:rPr b="0" lang="da"/>
              <a:t>Skab designs for social læring i projektorienterede forløb (praktik) i startups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1" name="Shape 91"/>
        <p:cNvGrpSpPr/>
        <p:nvPr/>
      </p:nvGrpSpPr>
      <p:grpSpPr>
        <a:xfrm>
          <a:off x="0" y="0"/>
          <a:ext cx="0" cy="0"/>
          <a:chOff x="0" y="0"/>
          <a:chExt cx="0" cy="0"/>
        </a:xfrm>
      </p:grpSpPr>
      <p:sp>
        <p:nvSpPr>
          <p:cNvPr id="92" name="Google Shape;92;p14"/>
          <p:cNvSpPr txBox="1"/>
          <p:nvPr>
            <p:ph type="title"/>
          </p:nvPr>
        </p:nvSpPr>
        <p:spPr>
          <a:xfrm>
            <a:off x="729450" y="1322450"/>
            <a:ext cx="7688400" cy="3368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da"/>
              <a:t>Anbefalinger </a:t>
            </a:r>
            <a:endParaRPr/>
          </a:p>
          <a:p>
            <a:pPr indent="0" lvl="0" marL="0" rtl="0" algn="l">
              <a:spcBef>
                <a:spcPts val="0"/>
              </a:spcBef>
              <a:spcAft>
                <a:spcPts val="0"/>
              </a:spcAft>
              <a:buNone/>
            </a:pPr>
            <a:r>
              <a:t/>
            </a:r>
            <a:endParaRPr/>
          </a:p>
          <a:p>
            <a:pPr indent="-342900" lvl="0" marL="457200" rtl="0" algn="l">
              <a:spcBef>
                <a:spcPts val="0"/>
              </a:spcBef>
              <a:spcAft>
                <a:spcPts val="0"/>
              </a:spcAft>
              <a:buSzPts val="1800"/>
              <a:buAutoNum type="arabicParenR"/>
            </a:pPr>
            <a:r>
              <a:rPr lang="da" sz="1800"/>
              <a:t>Kortlæg kompetencer og opstil mere præcise læringsmål for praktik i startups i entreprenørielle kontekster</a:t>
            </a:r>
            <a:endParaRPr sz="1800"/>
          </a:p>
          <a:p>
            <a:pPr indent="0" lvl="0" marL="457200" rtl="0" algn="l">
              <a:spcBef>
                <a:spcPts val="0"/>
              </a:spcBef>
              <a:spcAft>
                <a:spcPts val="0"/>
              </a:spcAft>
              <a:buNone/>
            </a:pPr>
            <a:r>
              <a:t/>
            </a:r>
            <a:endParaRPr sz="1800"/>
          </a:p>
          <a:p>
            <a:pPr indent="-342900" lvl="0" marL="457200" rtl="0" algn="l">
              <a:spcBef>
                <a:spcPts val="0"/>
              </a:spcBef>
              <a:spcAft>
                <a:spcPts val="0"/>
              </a:spcAft>
              <a:buSzPts val="1800"/>
              <a:buAutoNum type="arabicParenR"/>
            </a:pPr>
            <a:r>
              <a:rPr lang="da" sz="1800"/>
              <a:t>Skab designs for social læring i praktik i startups </a:t>
            </a:r>
            <a:endParaRPr sz="1800"/>
          </a:p>
          <a:p>
            <a:pPr indent="0" lvl="0" marL="457200" rtl="0" algn="l">
              <a:spcBef>
                <a:spcPts val="0"/>
              </a:spcBef>
              <a:spcAft>
                <a:spcPts val="0"/>
              </a:spcAft>
              <a:buNone/>
            </a:pPr>
            <a:r>
              <a:t/>
            </a:r>
            <a:endParaRPr sz="1800"/>
          </a:p>
          <a:p>
            <a:pPr indent="-342900" lvl="0" marL="457200" rtl="0" algn="l">
              <a:spcBef>
                <a:spcPts val="0"/>
              </a:spcBef>
              <a:spcAft>
                <a:spcPts val="0"/>
              </a:spcAft>
              <a:buSzPts val="1800"/>
              <a:buAutoNum type="arabicParenR"/>
            </a:pPr>
            <a:r>
              <a:rPr lang="da" sz="1800"/>
              <a:t>Understøt d</a:t>
            </a:r>
            <a:r>
              <a:rPr lang="da" sz="1800"/>
              <a:t>eltagerdrevet teknologianvendelse</a:t>
            </a:r>
            <a:endParaRPr sz="1800"/>
          </a:p>
          <a:p>
            <a:pPr indent="0" lvl="0" marL="457200" rtl="0" algn="l">
              <a:spcBef>
                <a:spcPts val="0"/>
              </a:spcBef>
              <a:spcAft>
                <a:spcPts val="0"/>
              </a:spcAft>
              <a:buNone/>
            </a:pPr>
            <a:r>
              <a:t/>
            </a:r>
            <a:endParaRPr sz="1800"/>
          </a:p>
          <a:p>
            <a:pPr indent="0" lvl="0" marL="0" rtl="0" algn="l">
              <a:spcBef>
                <a:spcPts val="0"/>
              </a:spcBef>
              <a:spcAft>
                <a:spcPts val="0"/>
              </a:spcAft>
              <a:buNone/>
            </a:pPr>
            <a:r>
              <a:t/>
            </a:r>
            <a:endParaRPr sz="1800"/>
          </a:p>
          <a:p>
            <a:pPr indent="0" lvl="0" marL="0" rtl="0" algn="l">
              <a:spcBef>
                <a:spcPts val="0"/>
              </a:spcBef>
              <a:spcAft>
                <a:spcPts val="0"/>
              </a:spcAft>
              <a:buNone/>
            </a:pPr>
            <a:r>
              <a:t/>
            </a:r>
            <a:endParaRPr sz="1800"/>
          </a:p>
          <a:p>
            <a:pPr indent="0" lvl="0" marL="0" rtl="0" algn="l">
              <a:spcBef>
                <a:spcPts val="0"/>
              </a:spcBef>
              <a:spcAft>
                <a:spcPts val="0"/>
              </a:spcAft>
              <a:buNone/>
            </a:pPr>
            <a:r>
              <a:t/>
            </a:r>
            <a:endParaRPr sz="1800"/>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6" name="Shape 196"/>
        <p:cNvGrpSpPr/>
        <p:nvPr/>
      </p:nvGrpSpPr>
      <p:grpSpPr>
        <a:xfrm>
          <a:off x="0" y="0"/>
          <a:ext cx="0" cy="0"/>
          <a:chOff x="0" y="0"/>
          <a:chExt cx="0" cy="0"/>
        </a:xfrm>
      </p:grpSpPr>
      <p:sp>
        <p:nvSpPr>
          <p:cNvPr id="197" name="Google Shape;197;p32"/>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da"/>
              <a:t>Social læring </a:t>
            </a:r>
            <a:endParaRPr/>
          </a:p>
        </p:txBody>
      </p:sp>
      <p:sp>
        <p:nvSpPr>
          <p:cNvPr id="198" name="Google Shape;198;p32"/>
          <p:cNvSpPr txBox="1"/>
          <p:nvPr>
            <p:ph idx="1" type="body"/>
          </p:nvPr>
        </p:nvSpPr>
        <p:spPr>
          <a:xfrm>
            <a:off x="729450" y="2078875"/>
            <a:ext cx="7688700" cy="25845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da"/>
              <a:t>Social læring betyder i denne sammenhæng en forståelse af </a:t>
            </a:r>
            <a:r>
              <a:rPr i="1" lang="da"/>
              <a:t>individets læring som socialt konstitueret</a:t>
            </a:r>
            <a:r>
              <a:rPr lang="da"/>
              <a:t>. </a:t>
            </a:r>
            <a:br>
              <a:rPr lang="da"/>
            </a:br>
            <a:r>
              <a:rPr lang="da"/>
              <a:t>Der trækkes på Jean Lave og Etienne Wengers begreb om Legitimate Peripheral Participation og Communitiy of Practice (Lave &amp; Wenger, 1991; Wenger, 1998). Det er udgangspunktet og den strategiske linse, som rammesætter anbefaling #2. </a:t>
            </a:r>
            <a:br>
              <a:rPr lang="da"/>
            </a:br>
            <a:br>
              <a:rPr lang="da"/>
            </a:br>
            <a:r>
              <a:rPr lang="da"/>
              <a:t>Dette udgangspunkt indlejres i et aktivitetsteoretisk rammeværk, som muliggør en analyse af den organisatoriske læring, som ligger til grund for muligheden for en organisatorisk transformation gennem ekspansiv læring (Engeström ref.).</a:t>
            </a:r>
            <a:r>
              <a:rPr lang="da"/>
              <a:t> Det teoretiske udgangspunkt tager også højde for den læring, der har fundet sted, og som udgør afsættet og den kultur der arbejdes ud fra som præmis (baseret på den kvalitative dataindsamling i konsulentopgaven).   </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2" name="Shape 202"/>
        <p:cNvGrpSpPr/>
        <p:nvPr/>
      </p:nvGrpSpPr>
      <p:grpSpPr>
        <a:xfrm>
          <a:off x="0" y="0"/>
          <a:ext cx="0" cy="0"/>
          <a:chOff x="0" y="0"/>
          <a:chExt cx="0" cy="0"/>
        </a:xfrm>
      </p:grpSpPr>
      <p:sp>
        <p:nvSpPr>
          <p:cNvPr id="203" name="Google Shape;203;p33"/>
          <p:cNvSpPr txBox="1"/>
          <p:nvPr>
            <p:ph idx="1" type="body"/>
          </p:nvPr>
        </p:nvSpPr>
        <p:spPr>
          <a:xfrm>
            <a:off x="724950" y="4372551"/>
            <a:ext cx="7697400" cy="4605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da"/>
              <a:t>Social læring og forandring af praksis</a:t>
            </a:r>
            <a:endParaRPr/>
          </a:p>
        </p:txBody>
      </p:sp>
      <p:pic>
        <p:nvPicPr>
          <p:cNvPr id="204" name="Google Shape;204;p33"/>
          <p:cNvPicPr preferRelativeResize="0"/>
          <p:nvPr/>
        </p:nvPicPr>
        <p:blipFill rotWithShape="1">
          <a:blip r:embed="rId3">
            <a:alphaModFix/>
          </a:blip>
          <a:srcRect b="0" l="0" r="0" t="26302"/>
          <a:stretch/>
        </p:blipFill>
        <p:spPr>
          <a:xfrm>
            <a:off x="956100" y="1072888"/>
            <a:ext cx="7235101" cy="2997725"/>
          </a:xfrm>
          <a:prstGeom prst="rect">
            <a:avLst/>
          </a:prstGeom>
          <a:noFill/>
          <a:ln>
            <a:noFill/>
          </a:ln>
        </p:spPr>
      </p:pic>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8" name="Shape 208"/>
        <p:cNvGrpSpPr/>
        <p:nvPr/>
      </p:nvGrpSpPr>
      <p:grpSpPr>
        <a:xfrm>
          <a:off x="0" y="0"/>
          <a:ext cx="0" cy="0"/>
          <a:chOff x="0" y="0"/>
          <a:chExt cx="0" cy="0"/>
        </a:xfrm>
      </p:grpSpPr>
      <p:sp>
        <p:nvSpPr>
          <p:cNvPr id="209" name="Google Shape;209;p34"/>
          <p:cNvSpPr txBox="1"/>
          <p:nvPr>
            <p:ph idx="1" type="body"/>
          </p:nvPr>
        </p:nvSpPr>
        <p:spPr>
          <a:xfrm>
            <a:off x="729450" y="2078875"/>
            <a:ext cx="3450300" cy="2261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da" sz="1100">
                <a:solidFill>
                  <a:srgbClr val="000000"/>
                </a:solidFill>
                <a:latin typeface="Arial"/>
                <a:ea typeface="Arial"/>
                <a:cs typeface="Arial"/>
                <a:sym typeface="Arial"/>
              </a:rPr>
              <a:t>For at lette læsningen af anbefalingen, tages der også udgangspunkt i Knud Illeris’ læringstrekant, som også tager højde for læringsindhold og psykodynamiske dimensioner af læring. Hovedvægten er dog lagt på interaktionen og dermed læringen i praksisfællesskaber. </a:t>
            </a:r>
            <a:endParaRPr sz="1100">
              <a:solidFill>
                <a:srgbClr val="000000"/>
              </a:solidFill>
              <a:latin typeface="Arial"/>
              <a:ea typeface="Arial"/>
              <a:cs typeface="Arial"/>
              <a:sym typeface="Arial"/>
            </a:endParaRPr>
          </a:p>
          <a:p>
            <a:pPr indent="0" lvl="0" marL="0" rtl="0" algn="l">
              <a:spcBef>
                <a:spcPts val="0"/>
              </a:spcBef>
              <a:spcAft>
                <a:spcPts val="1600"/>
              </a:spcAft>
              <a:buNone/>
            </a:pPr>
            <a:r>
              <a:t/>
            </a:r>
            <a:endParaRPr/>
          </a:p>
        </p:txBody>
      </p:sp>
      <p:sp>
        <p:nvSpPr>
          <p:cNvPr id="210" name="Google Shape;210;p34"/>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da"/>
              <a:t>Fokus på </a:t>
            </a:r>
            <a:r>
              <a:rPr lang="da"/>
              <a:t>interaktion</a:t>
            </a:r>
            <a:r>
              <a:rPr lang="da"/>
              <a:t>	</a:t>
            </a:r>
            <a:endParaRPr/>
          </a:p>
        </p:txBody>
      </p:sp>
      <p:pic>
        <p:nvPicPr>
          <p:cNvPr id="211" name="Google Shape;211;p34"/>
          <p:cNvPicPr preferRelativeResize="0"/>
          <p:nvPr/>
        </p:nvPicPr>
        <p:blipFill>
          <a:blip r:embed="rId3">
            <a:alphaModFix/>
          </a:blip>
          <a:stretch>
            <a:fillRect/>
          </a:stretch>
        </p:blipFill>
        <p:spPr>
          <a:xfrm>
            <a:off x="5000875" y="1471113"/>
            <a:ext cx="3152775" cy="3476625"/>
          </a:xfrm>
          <a:prstGeom prst="rect">
            <a:avLst/>
          </a:prstGeom>
          <a:noFill/>
          <a:ln>
            <a:noFill/>
          </a:ln>
        </p:spPr>
      </p:pic>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5" name="Shape 215"/>
        <p:cNvGrpSpPr/>
        <p:nvPr/>
      </p:nvGrpSpPr>
      <p:grpSpPr>
        <a:xfrm>
          <a:off x="0" y="0"/>
          <a:ext cx="0" cy="0"/>
          <a:chOff x="0" y="0"/>
          <a:chExt cx="0" cy="0"/>
        </a:xfrm>
      </p:grpSpPr>
      <p:sp>
        <p:nvSpPr>
          <p:cNvPr id="216" name="Google Shape;216;p35"/>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da"/>
              <a:t>Social læringsteori</a:t>
            </a:r>
            <a:endParaRPr/>
          </a:p>
        </p:txBody>
      </p:sp>
      <p:sp>
        <p:nvSpPr>
          <p:cNvPr id="217" name="Google Shape;217;p35"/>
          <p:cNvSpPr txBox="1"/>
          <p:nvPr/>
        </p:nvSpPr>
        <p:spPr>
          <a:xfrm>
            <a:off x="590200" y="2665525"/>
            <a:ext cx="1701300" cy="629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latin typeface="Lato"/>
              <a:ea typeface="Lato"/>
              <a:cs typeface="Lato"/>
              <a:sym typeface="Lato"/>
            </a:endParaRPr>
          </a:p>
        </p:txBody>
      </p:sp>
      <p:sp>
        <p:nvSpPr>
          <p:cNvPr id="218" name="Google Shape;218;p35"/>
          <p:cNvSpPr txBox="1"/>
          <p:nvPr/>
        </p:nvSpPr>
        <p:spPr>
          <a:xfrm>
            <a:off x="729450" y="2922550"/>
            <a:ext cx="8161200" cy="20700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da" sz="1300">
                <a:solidFill>
                  <a:schemeClr val="accent1"/>
                </a:solidFill>
                <a:latin typeface="Lato"/>
                <a:ea typeface="Lato"/>
                <a:cs typeface="Lato"/>
                <a:sym typeface="Lato"/>
              </a:rPr>
              <a:t>Læring står i centrum af figuren og boblerne omkring ‘læring’ skal ses som dimensioner af læring. </a:t>
            </a:r>
            <a:br>
              <a:rPr lang="da" sz="1300">
                <a:solidFill>
                  <a:schemeClr val="accent1"/>
                </a:solidFill>
                <a:latin typeface="Lato"/>
                <a:ea typeface="Lato"/>
                <a:cs typeface="Lato"/>
                <a:sym typeface="Lato"/>
              </a:rPr>
            </a:br>
            <a:r>
              <a:rPr lang="da" sz="1300">
                <a:solidFill>
                  <a:schemeClr val="accent1"/>
                </a:solidFill>
                <a:latin typeface="Lato"/>
                <a:ea typeface="Lato"/>
                <a:cs typeface="Lato"/>
                <a:sym typeface="Lato"/>
              </a:rPr>
              <a:t>Figuren kan læses på den måde, at læring kan udskiftes med enhver af de fire bobler, som omgiver læringen. </a:t>
            </a:r>
            <a:br>
              <a:rPr lang="da" sz="1300">
                <a:solidFill>
                  <a:schemeClr val="accent1"/>
                </a:solidFill>
                <a:latin typeface="Lato"/>
                <a:ea typeface="Lato"/>
                <a:cs typeface="Lato"/>
                <a:sym typeface="Lato"/>
              </a:rPr>
            </a:br>
            <a:r>
              <a:rPr lang="da" sz="1300">
                <a:solidFill>
                  <a:schemeClr val="accent1"/>
                </a:solidFill>
                <a:latin typeface="Lato"/>
                <a:ea typeface="Lato"/>
                <a:cs typeface="Lato"/>
                <a:sym typeface="Lato"/>
              </a:rPr>
              <a:t>På den måde bliver det klart, at læring er identitet, praksis, mening og fællesskab og vice versa. Denne forståelsesramme er helt central for hvordan læring skal forstås og ikke mindst hvordan vi kan forstå projektorienterede forløb (praktik) som oplagte læringsmuligheder. I praktik er der mulighed for læring som </a:t>
            </a:r>
            <a:r>
              <a:rPr i="1" lang="da" sz="1300">
                <a:solidFill>
                  <a:schemeClr val="accent1"/>
                </a:solidFill>
                <a:latin typeface="Lato"/>
                <a:ea typeface="Lato"/>
                <a:cs typeface="Lato"/>
                <a:sym typeface="Lato"/>
              </a:rPr>
              <a:t>learning by doing</a:t>
            </a:r>
            <a:r>
              <a:rPr lang="da" sz="1300">
                <a:solidFill>
                  <a:schemeClr val="accent1"/>
                </a:solidFill>
                <a:latin typeface="Lato"/>
                <a:ea typeface="Lato"/>
                <a:cs typeface="Lato"/>
                <a:sym typeface="Lato"/>
              </a:rPr>
              <a:t> (det at udføre entreprenørielle handlinger), </a:t>
            </a:r>
            <a:r>
              <a:rPr i="1" lang="da" sz="1300">
                <a:solidFill>
                  <a:schemeClr val="accent1"/>
                </a:solidFill>
                <a:latin typeface="Lato"/>
                <a:ea typeface="Lato"/>
                <a:cs typeface="Lato"/>
                <a:sym typeface="Lato"/>
              </a:rPr>
              <a:t>learning as belonging</a:t>
            </a:r>
            <a:r>
              <a:rPr lang="da" sz="1300">
                <a:solidFill>
                  <a:schemeClr val="accent1"/>
                </a:solidFill>
                <a:latin typeface="Lato"/>
                <a:ea typeface="Lato"/>
                <a:cs typeface="Lato"/>
                <a:sym typeface="Lato"/>
              </a:rPr>
              <a:t> (det at være en del af et entreprenørielt, fx væksthusmiljøerne), </a:t>
            </a:r>
            <a:r>
              <a:rPr i="1" lang="da" sz="1300">
                <a:solidFill>
                  <a:schemeClr val="accent1"/>
                </a:solidFill>
                <a:latin typeface="Lato"/>
                <a:ea typeface="Lato"/>
                <a:cs typeface="Lato"/>
                <a:sym typeface="Lato"/>
              </a:rPr>
              <a:t>learning as experience </a:t>
            </a:r>
            <a:r>
              <a:rPr lang="da" sz="1300">
                <a:solidFill>
                  <a:schemeClr val="accent1"/>
                </a:solidFill>
                <a:latin typeface="Lato"/>
                <a:ea typeface="Lato"/>
                <a:cs typeface="Lato"/>
                <a:sym typeface="Lato"/>
              </a:rPr>
              <a:t>(det at opleve sine handlinger som meningsfulde) og endelig </a:t>
            </a:r>
            <a:r>
              <a:rPr i="1" lang="da" sz="1300">
                <a:solidFill>
                  <a:schemeClr val="accent1"/>
                </a:solidFill>
                <a:latin typeface="Lato"/>
                <a:ea typeface="Lato"/>
                <a:cs typeface="Lato"/>
                <a:sym typeface="Lato"/>
              </a:rPr>
              <a:t>learning as becoming</a:t>
            </a:r>
            <a:r>
              <a:rPr lang="da" sz="1300">
                <a:solidFill>
                  <a:schemeClr val="accent1"/>
                </a:solidFill>
                <a:latin typeface="Lato"/>
                <a:ea typeface="Lato"/>
                <a:cs typeface="Lato"/>
                <a:sym typeface="Lato"/>
              </a:rPr>
              <a:t> (det at blive til nogen, frem for at blive til noget). </a:t>
            </a:r>
            <a:endParaRPr sz="1300">
              <a:solidFill>
                <a:schemeClr val="accent1"/>
              </a:solidFill>
              <a:latin typeface="Lato"/>
              <a:ea typeface="Lato"/>
              <a:cs typeface="Lato"/>
              <a:sym typeface="Lato"/>
            </a:endParaRPr>
          </a:p>
          <a:p>
            <a:pPr indent="0" lvl="0" marL="0" rtl="0" algn="l">
              <a:spcBef>
                <a:spcPts val="1600"/>
              </a:spcBef>
              <a:spcAft>
                <a:spcPts val="0"/>
              </a:spcAft>
              <a:buNone/>
            </a:pPr>
            <a:r>
              <a:t/>
            </a:r>
            <a:endParaRPr>
              <a:latin typeface="Lato"/>
              <a:ea typeface="Lato"/>
              <a:cs typeface="Lato"/>
              <a:sym typeface="Lato"/>
            </a:endParaRPr>
          </a:p>
        </p:txBody>
      </p:sp>
      <p:sp>
        <p:nvSpPr>
          <p:cNvPr id="219" name="Google Shape;219;p35"/>
          <p:cNvSpPr txBox="1"/>
          <p:nvPr>
            <p:ph idx="1" type="body"/>
          </p:nvPr>
        </p:nvSpPr>
        <p:spPr>
          <a:xfrm>
            <a:off x="5128850" y="2503225"/>
            <a:ext cx="4032300" cy="344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da"/>
              <a:t>(Source: A social inventory of learning, Wenger, 1998) </a:t>
            </a:r>
            <a:endParaRPr/>
          </a:p>
          <a:p>
            <a:pPr indent="0" lvl="0" marL="0" rtl="0" algn="l">
              <a:spcBef>
                <a:spcPts val="1600"/>
              </a:spcBef>
              <a:spcAft>
                <a:spcPts val="1600"/>
              </a:spcAft>
              <a:buNone/>
            </a:pPr>
            <a:r>
              <a:t/>
            </a:r>
            <a:endParaRPr/>
          </a:p>
        </p:txBody>
      </p:sp>
      <p:pic>
        <p:nvPicPr>
          <p:cNvPr id="220" name="Google Shape;220;p35"/>
          <p:cNvPicPr preferRelativeResize="0"/>
          <p:nvPr/>
        </p:nvPicPr>
        <p:blipFill>
          <a:blip r:embed="rId3">
            <a:alphaModFix/>
          </a:blip>
          <a:stretch>
            <a:fillRect/>
          </a:stretch>
        </p:blipFill>
        <p:spPr>
          <a:xfrm>
            <a:off x="5784750" y="523725"/>
            <a:ext cx="2476500" cy="1962150"/>
          </a:xfrm>
          <a:prstGeom prst="rect">
            <a:avLst/>
          </a:prstGeom>
          <a:noFill/>
          <a:ln>
            <a:noFill/>
          </a:ln>
        </p:spPr>
      </p:pic>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24" name="Shape 224"/>
        <p:cNvGrpSpPr/>
        <p:nvPr/>
      </p:nvGrpSpPr>
      <p:grpSpPr>
        <a:xfrm>
          <a:off x="0" y="0"/>
          <a:ext cx="0" cy="0"/>
          <a:chOff x="0" y="0"/>
          <a:chExt cx="0" cy="0"/>
        </a:xfrm>
      </p:grpSpPr>
      <p:sp>
        <p:nvSpPr>
          <p:cNvPr id="225" name="Google Shape;225;p36"/>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da"/>
              <a:t>Læring kan ikke designes </a:t>
            </a:r>
            <a:endParaRPr/>
          </a:p>
        </p:txBody>
      </p:sp>
      <p:sp>
        <p:nvSpPr>
          <p:cNvPr id="226" name="Google Shape;226;p36"/>
          <p:cNvSpPr txBox="1"/>
          <p:nvPr>
            <p:ph idx="1" type="body"/>
          </p:nvPr>
        </p:nvSpPr>
        <p:spPr>
          <a:xfrm>
            <a:off x="729450" y="2078875"/>
            <a:ext cx="7688700" cy="2261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da"/>
              <a:t>For at dette læringssyn kan realiseres, er man nødt til at forholde sig til det forhold, at læring ikke kan designes - men kun designes </a:t>
            </a:r>
            <a:r>
              <a:rPr i="1" lang="da"/>
              <a:t>for</a:t>
            </a:r>
            <a:r>
              <a:rPr lang="da"/>
              <a:t>. Derfor vil de nedenstående anbefalinger også anlægge dette perspektiv og fokusere på rammer og ressourcer for læringen, hvad enten der er tale om de studerendes læring eller den læring, som indgår i det daglige arbejde i- og imellem væksthusmiljø og studiemiljø.  </a:t>
            </a:r>
            <a:endParaRPr/>
          </a:p>
          <a:p>
            <a:pPr indent="0" lvl="0" marL="0" rtl="0" algn="l">
              <a:spcBef>
                <a:spcPts val="1600"/>
              </a:spcBef>
              <a:spcAft>
                <a:spcPts val="1600"/>
              </a:spcAft>
              <a:buNone/>
            </a:pPr>
            <a:r>
              <a:t/>
            </a:r>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30" name="Shape 230"/>
        <p:cNvGrpSpPr/>
        <p:nvPr/>
      </p:nvGrpSpPr>
      <p:grpSpPr>
        <a:xfrm>
          <a:off x="0" y="0"/>
          <a:ext cx="0" cy="0"/>
          <a:chOff x="0" y="0"/>
          <a:chExt cx="0" cy="0"/>
        </a:xfrm>
      </p:grpSpPr>
      <p:sp>
        <p:nvSpPr>
          <p:cNvPr id="231" name="Google Shape;231;p37"/>
          <p:cNvSpPr txBox="1"/>
          <p:nvPr>
            <p:ph type="title"/>
          </p:nvPr>
        </p:nvSpPr>
        <p:spPr>
          <a:xfrm>
            <a:off x="729450" y="1318650"/>
            <a:ext cx="7565400" cy="535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da" sz="2200"/>
              <a:t>Fokus på deltagerdrevet design i udviklingsarbejdet</a:t>
            </a:r>
            <a:endParaRPr sz="2200"/>
          </a:p>
          <a:p>
            <a:pPr indent="0" lvl="0" marL="0" rtl="0" algn="l">
              <a:spcBef>
                <a:spcPts val="0"/>
              </a:spcBef>
              <a:spcAft>
                <a:spcPts val="0"/>
              </a:spcAft>
              <a:buNone/>
            </a:pPr>
            <a:r>
              <a:t/>
            </a:r>
            <a:endParaRPr/>
          </a:p>
        </p:txBody>
      </p:sp>
      <p:sp>
        <p:nvSpPr>
          <p:cNvPr id="232" name="Google Shape;232;p37"/>
          <p:cNvSpPr txBox="1"/>
          <p:nvPr>
            <p:ph idx="1" type="body"/>
          </p:nvPr>
        </p:nvSpPr>
        <p:spPr>
          <a:xfrm>
            <a:off x="729450" y="2155075"/>
            <a:ext cx="7688700" cy="2874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da"/>
              <a:t>Det er en klar anbefaling, at den fremtidige udvikling af StartUp i Praksis (fortsat) tager udgangspunkt i </a:t>
            </a:r>
            <a:r>
              <a:rPr b="1" lang="da"/>
              <a:t>participatorisk design</a:t>
            </a:r>
            <a:r>
              <a:rPr lang="da"/>
              <a:t>: </a:t>
            </a:r>
            <a:endParaRPr/>
          </a:p>
          <a:p>
            <a:pPr indent="0" lvl="0" marL="0" rtl="0" algn="l">
              <a:spcBef>
                <a:spcPts val="1600"/>
              </a:spcBef>
              <a:spcAft>
                <a:spcPts val="1600"/>
              </a:spcAft>
              <a:buNone/>
            </a:pPr>
            <a:r>
              <a:rPr lang="da"/>
              <a:t>Fordelen ved en participatorisk tilgang er, at det kan være med til at sikre et godt læringsmiljø, som alle studerende kan få adgang til på tværs af socioøkonomisk baggrund. Det har også været et gennemgående ønske fra partnerne. Inklusion og diversitet har været en fællesnævner, og nærmest antagelse, der er blevet taget for givet. I de mange enkeltstående cases vi har fået indsigt i, står det også klart, at der er mange måder at være i ‘praktik’ i en startup. Forløbene har taget mange former og er foregået i mange konstellationer, og der er også forskel på hvor modne de involverede startups har været (med/uden CVR, med/uden salg etc). Forløben har dog alle haft det til fælles, at de er foregået udenfor og på kanten af den traditionelle uddannelsesarena, som universitetet typisk udgør. De studerende har været ‘ude i virkeligheden’ og arbejde i et projekt eller en virksomhed.</a:t>
            </a:r>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36" name="Shape 236"/>
        <p:cNvGrpSpPr/>
        <p:nvPr/>
      </p:nvGrpSpPr>
      <p:grpSpPr>
        <a:xfrm>
          <a:off x="0" y="0"/>
          <a:ext cx="0" cy="0"/>
          <a:chOff x="0" y="0"/>
          <a:chExt cx="0" cy="0"/>
        </a:xfrm>
      </p:grpSpPr>
      <p:sp>
        <p:nvSpPr>
          <p:cNvPr id="237" name="Google Shape;237;p38"/>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da"/>
              <a:t>Studentercentreret strategi og udvikling</a:t>
            </a:r>
            <a:r>
              <a:rPr lang="da"/>
              <a:t> 	</a:t>
            </a:r>
            <a:endParaRPr/>
          </a:p>
        </p:txBody>
      </p:sp>
      <p:sp>
        <p:nvSpPr>
          <p:cNvPr id="238" name="Google Shape;238;p38"/>
          <p:cNvSpPr txBox="1"/>
          <p:nvPr>
            <p:ph idx="1" type="body"/>
          </p:nvPr>
        </p:nvSpPr>
        <p:spPr>
          <a:xfrm>
            <a:off x="119850" y="2307475"/>
            <a:ext cx="3811800" cy="2463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i="1" lang="da"/>
              <a:t>Hvem </a:t>
            </a:r>
            <a:r>
              <a:rPr lang="da"/>
              <a:t>skal lære? = Studerende</a:t>
            </a:r>
            <a:br>
              <a:rPr lang="da"/>
            </a:br>
            <a:r>
              <a:rPr lang="da"/>
              <a:t>Udgangspunktet i projektet, er den enkelte studerendes læring - derfor sættes de i centrum for strategien og læringsdesignet. </a:t>
            </a:r>
            <a:endParaRPr/>
          </a:p>
          <a:p>
            <a:pPr indent="0" lvl="0" marL="0" rtl="0" algn="l">
              <a:spcBef>
                <a:spcPts val="1600"/>
              </a:spcBef>
              <a:spcAft>
                <a:spcPts val="0"/>
              </a:spcAft>
              <a:buNone/>
            </a:pPr>
            <a:r>
              <a:rPr lang="da"/>
              <a:t>Det understreges også af det </a:t>
            </a:r>
            <a:r>
              <a:rPr i="1" lang="da"/>
              <a:t>aktivitetssystem</a:t>
            </a:r>
            <a:r>
              <a:rPr lang="da"/>
              <a:t>, som er skabt til StartUp i Praksis med henblik på at placere de studerende i centrum for den fælles udvikling af den praksisintegrerende undervisning. </a:t>
            </a:r>
            <a:endParaRPr/>
          </a:p>
          <a:p>
            <a:pPr indent="0" lvl="0" marL="0" rtl="0" algn="l">
              <a:spcBef>
                <a:spcPts val="1600"/>
              </a:spcBef>
              <a:spcAft>
                <a:spcPts val="1600"/>
              </a:spcAft>
              <a:buNone/>
            </a:pPr>
            <a:r>
              <a:t/>
            </a:r>
            <a:endParaRPr/>
          </a:p>
        </p:txBody>
      </p:sp>
      <p:pic>
        <p:nvPicPr>
          <p:cNvPr id="239" name="Google Shape;239;p38"/>
          <p:cNvPicPr preferRelativeResize="0"/>
          <p:nvPr/>
        </p:nvPicPr>
        <p:blipFill>
          <a:blip r:embed="rId4">
            <a:alphaModFix/>
          </a:blip>
          <a:stretch>
            <a:fillRect/>
          </a:stretch>
        </p:blipFill>
        <p:spPr>
          <a:xfrm>
            <a:off x="4084050" y="1999482"/>
            <a:ext cx="5109124" cy="2877080"/>
          </a:xfrm>
          <a:prstGeom prst="rect">
            <a:avLst/>
          </a:prstGeom>
          <a:noFill/>
          <a:ln>
            <a:noFill/>
          </a:ln>
        </p:spPr>
      </p:pic>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43" name="Shape 243"/>
        <p:cNvGrpSpPr/>
        <p:nvPr/>
      </p:nvGrpSpPr>
      <p:grpSpPr>
        <a:xfrm>
          <a:off x="0" y="0"/>
          <a:ext cx="0" cy="0"/>
          <a:chOff x="0" y="0"/>
          <a:chExt cx="0" cy="0"/>
        </a:xfrm>
      </p:grpSpPr>
      <p:sp>
        <p:nvSpPr>
          <p:cNvPr id="244" name="Google Shape;244;p39"/>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da" sz="2200"/>
              <a:t>Gennemfør flere fokuserede Forandringslaboratorier </a:t>
            </a:r>
            <a:endParaRPr sz="2200"/>
          </a:p>
          <a:p>
            <a:pPr indent="0" lvl="0" marL="0" rtl="0" algn="l">
              <a:spcBef>
                <a:spcPts val="0"/>
              </a:spcBef>
              <a:spcAft>
                <a:spcPts val="0"/>
              </a:spcAft>
              <a:buNone/>
            </a:pPr>
            <a:r>
              <a:t/>
            </a:r>
            <a:endParaRPr/>
          </a:p>
        </p:txBody>
      </p:sp>
      <p:sp>
        <p:nvSpPr>
          <p:cNvPr id="245" name="Google Shape;245;p39"/>
          <p:cNvSpPr txBox="1"/>
          <p:nvPr>
            <p:ph idx="1" type="body"/>
          </p:nvPr>
        </p:nvSpPr>
        <p:spPr>
          <a:xfrm>
            <a:off x="729450" y="1850275"/>
            <a:ext cx="7688700" cy="3073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da"/>
              <a:t>I stil med det ‘kondenserede forandringslaboratorie’, som blev gennemført på et partnermøde i august 2019, (se appendix til anbefalingerne) anbefales det, at der gennemføres 2-3 større forandringslaboratorier i 2020. Formålet med disse forandringslaboratorier er,  at harmonisere samarbejdet mellem faglige vejledere og væksthusvejledere, med henblik på at tilbyde den bedste læring for de studerende. Tanken er, at disse forandringslaboratorier har deltagelse af følgende grupper: </a:t>
            </a:r>
            <a:endParaRPr/>
          </a:p>
          <a:p>
            <a:pPr indent="-311150" lvl="0" marL="457200" rtl="0" algn="l">
              <a:spcBef>
                <a:spcPts val="1600"/>
              </a:spcBef>
              <a:spcAft>
                <a:spcPts val="0"/>
              </a:spcAft>
              <a:buSzPts val="1300"/>
              <a:buChar char="●"/>
            </a:pPr>
            <a:r>
              <a:rPr lang="da"/>
              <a:t>Faglige vejledere</a:t>
            </a:r>
            <a:endParaRPr/>
          </a:p>
          <a:p>
            <a:pPr indent="-311150" lvl="0" marL="457200" rtl="0" algn="l">
              <a:spcBef>
                <a:spcPts val="0"/>
              </a:spcBef>
              <a:spcAft>
                <a:spcPts val="0"/>
              </a:spcAft>
              <a:buSzPts val="1300"/>
              <a:buChar char="●"/>
            </a:pPr>
            <a:r>
              <a:rPr lang="da"/>
              <a:t>Væksthusvejledere (og ledelse i væksthusmiljø) </a:t>
            </a:r>
            <a:endParaRPr/>
          </a:p>
          <a:p>
            <a:pPr indent="-311150" lvl="0" marL="457200" rtl="0" algn="l">
              <a:spcBef>
                <a:spcPts val="0"/>
              </a:spcBef>
              <a:spcAft>
                <a:spcPts val="0"/>
              </a:spcAft>
              <a:buSzPts val="1300"/>
              <a:buChar char="●"/>
            </a:pPr>
            <a:r>
              <a:rPr lang="da"/>
              <a:t>Studieledelse på højst mulige niveau </a:t>
            </a:r>
            <a:endParaRPr/>
          </a:p>
          <a:p>
            <a:pPr indent="-311150" lvl="0" marL="457200" rtl="0" algn="l">
              <a:spcBef>
                <a:spcPts val="0"/>
              </a:spcBef>
              <a:spcAft>
                <a:spcPts val="0"/>
              </a:spcAft>
              <a:buSzPts val="1300"/>
              <a:buChar char="●"/>
            </a:pPr>
            <a:r>
              <a:rPr lang="da"/>
              <a:t>Studerende </a:t>
            </a:r>
            <a:endParaRPr/>
          </a:p>
          <a:p>
            <a:pPr indent="0" lvl="0" marL="0" rtl="0" algn="l">
              <a:spcBef>
                <a:spcPts val="1600"/>
              </a:spcBef>
              <a:spcAft>
                <a:spcPts val="0"/>
              </a:spcAft>
              <a:buNone/>
            </a:pPr>
            <a:r>
              <a:rPr lang="da"/>
              <a:t>Det foreslås endvidere, at det aktivitetssystem, som er skabt til StartUp i Praksis,  bruges som afsæt, og at de studerendes læring  betragtes som det fælles objekt, der skal være i fokus.  </a:t>
            </a:r>
            <a:endParaRPr/>
          </a:p>
          <a:p>
            <a:pPr indent="0" lvl="0" marL="0" rtl="0" algn="l">
              <a:spcBef>
                <a:spcPts val="1600"/>
              </a:spcBef>
              <a:spcAft>
                <a:spcPts val="1600"/>
              </a:spcAft>
              <a:buNone/>
            </a:pPr>
            <a:r>
              <a:t/>
            </a:r>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49" name="Shape 249"/>
        <p:cNvGrpSpPr/>
        <p:nvPr/>
      </p:nvGrpSpPr>
      <p:grpSpPr>
        <a:xfrm>
          <a:off x="0" y="0"/>
          <a:ext cx="0" cy="0"/>
          <a:chOff x="0" y="0"/>
          <a:chExt cx="0" cy="0"/>
        </a:xfrm>
      </p:grpSpPr>
      <p:pic>
        <p:nvPicPr>
          <p:cNvPr id="250" name="Google Shape;250;p40"/>
          <p:cNvPicPr preferRelativeResize="0"/>
          <p:nvPr/>
        </p:nvPicPr>
        <p:blipFill>
          <a:blip r:embed="rId3">
            <a:alphaModFix/>
          </a:blip>
          <a:stretch>
            <a:fillRect/>
          </a:stretch>
        </p:blipFill>
        <p:spPr>
          <a:xfrm>
            <a:off x="956100" y="537875"/>
            <a:ext cx="7235091" cy="4067752"/>
          </a:xfrm>
          <a:prstGeom prst="rect">
            <a:avLst/>
          </a:prstGeom>
          <a:noFill/>
          <a:ln>
            <a:noFill/>
          </a:ln>
        </p:spPr>
      </p:pic>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54" name="Shape 254"/>
        <p:cNvGrpSpPr/>
        <p:nvPr/>
      </p:nvGrpSpPr>
      <p:grpSpPr>
        <a:xfrm>
          <a:off x="0" y="0"/>
          <a:ext cx="0" cy="0"/>
          <a:chOff x="0" y="0"/>
          <a:chExt cx="0" cy="0"/>
        </a:xfrm>
      </p:grpSpPr>
      <p:sp>
        <p:nvSpPr>
          <p:cNvPr id="255" name="Google Shape;255;p41"/>
          <p:cNvSpPr txBox="1"/>
          <p:nvPr>
            <p:ph type="title"/>
          </p:nvPr>
        </p:nvSpPr>
        <p:spPr>
          <a:xfrm>
            <a:off x="729450" y="864300"/>
            <a:ext cx="7021200" cy="29850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da"/>
              <a:t>Anbefaling #3 </a:t>
            </a:r>
            <a:endParaRPr/>
          </a:p>
          <a:p>
            <a:pPr indent="0" lvl="0" marL="0" rtl="0" algn="l">
              <a:spcBef>
                <a:spcPts val="0"/>
              </a:spcBef>
              <a:spcAft>
                <a:spcPts val="0"/>
              </a:spcAft>
              <a:buNone/>
            </a:pPr>
            <a:r>
              <a:rPr b="0" lang="da"/>
              <a:t>Understøt d</a:t>
            </a:r>
            <a:r>
              <a:rPr b="0" lang="da"/>
              <a:t>eltagerdrevet teknologianvendelse</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6" name="Shape 96"/>
        <p:cNvGrpSpPr/>
        <p:nvPr/>
      </p:nvGrpSpPr>
      <p:grpSpPr>
        <a:xfrm>
          <a:off x="0" y="0"/>
          <a:ext cx="0" cy="0"/>
          <a:chOff x="0" y="0"/>
          <a:chExt cx="0" cy="0"/>
        </a:xfrm>
      </p:grpSpPr>
      <p:sp>
        <p:nvSpPr>
          <p:cNvPr id="97" name="Google Shape;97;p15"/>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da"/>
              <a:t>StartUp i Praksis er del af en international bevægelse mod mere entreprenørskab på universiteterne</a:t>
            </a:r>
            <a:endParaRPr/>
          </a:p>
        </p:txBody>
      </p:sp>
      <p:sp>
        <p:nvSpPr>
          <p:cNvPr id="98" name="Google Shape;98;p15"/>
          <p:cNvSpPr txBox="1"/>
          <p:nvPr>
            <p:ph idx="1" type="body"/>
          </p:nvPr>
        </p:nvSpPr>
        <p:spPr>
          <a:xfrm>
            <a:off x="729450" y="2840875"/>
            <a:ext cx="7688700" cy="2261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i="1" lang="da"/>
              <a:t>“</a:t>
            </a:r>
            <a:r>
              <a:rPr i="1" lang="da"/>
              <a:t>Entrepreneurship as a competence is defined as the capacity to act upon opportunities and ideas to create value for others. The value created can be social, cultural, or financial. EntreComp recognises the opportunity to be entrepreneurial in any situation: from school curriculum to innovating in the workplace, from community initiatives to applied learning at university. “</a:t>
            </a:r>
            <a:endParaRPr i="1"/>
          </a:p>
          <a:p>
            <a:pPr indent="0" lvl="0" marL="0" rtl="0" algn="r">
              <a:spcBef>
                <a:spcPts val="1600"/>
              </a:spcBef>
              <a:spcAft>
                <a:spcPts val="0"/>
              </a:spcAft>
              <a:buNone/>
            </a:pPr>
            <a:r>
              <a:rPr lang="da"/>
              <a:t>EntreComp 2018.</a:t>
            </a:r>
            <a:endParaRPr/>
          </a:p>
          <a:p>
            <a:pPr indent="0" lvl="0" marL="0" rtl="0" algn="l">
              <a:spcBef>
                <a:spcPts val="1600"/>
              </a:spcBef>
              <a:spcAft>
                <a:spcPts val="0"/>
              </a:spcAft>
              <a:buNone/>
            </a:pPr>
            <a:r>
              <a:rPr lang="da"/>
              <a:t> </a:t>
            </a:r>
            <a:endParaRPr/>
          </a:p>
          <a:p>
            <a:pPr indent="0" lvl="0" marL="0" rtl="0" algn="l">
              <a:spcBef>
                <a:spcPts val="1600"/>
              </a:spcBef>
              <a:spcAft>
                <a:spcPts val="1600"/>
              </a:spcAft>
              <a:buNone/>
            </a:pPr>
            <a:r>
              <a:t/>
            </a:r>
            <a:endParaRP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59" name="Shape 259"/>
        <p:cNvGrpSpPr/>
        <p:nvPr/>
      </p:nvGrpSpPr>
      <p:grpSpPr>
        <a:xfrm>
          <a:off x="0" y="0"/>
          <a:ext cx="0" cy="0"/>
          <a:chOff x="0" y="0"/>
          <a:chExt cx="0" cy="0"/>
        </a:xfrm>
      </p:grpSpPr>
      <p:sp>
        <p:nvSpPr>
          <p:cNvPr id="260" name="Google Shape;260;p42"/>
          <p:cNvSpPr txBox="1"/>
          <p:nvPr>
            <p:ph type="title"/>
          </p:nvPr>
        </p:nvSpPr>
        <p:spPr>
          <a:xfrm>
            <a:off x="729450" y="1322450"/>
            <a:ext cx="7688400" cy="1518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i="1" lang="da"/>
              <a:t>Used in its proper sense, technology is a form of doing or interacting with the world that does not necessarily involve the use or production of costly digital artefacts.</a:t>
            </a:r>
            <a:endParaRPr i="1"/>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64" name="Shape 264"/>
        <p:cNvGrpSpPr/>
        <p:nvPr/>
      </p:nvGrpSpPr>
      <p:grpSpPr>
        <a:xfrm>
          <a:off x="0" y="0"/>
          <a:ext cx="0" cy="0"/>
          <a:chOff x="0" y="0"/>
          <a:chExt cx="0" cy="0"/>
        </a:xfrm>
      </p:grpSpPr>
      <p:sp>
        <p:nvSpPr>
          <p:cNvPr id="265" name="Google Shape;265;p43"/>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da" sz="2200"/>
              <a:t>Skab al</a:t>
            </a:r>
            <a:r>
              <a:rPr lang="da" sz="2200"/>
              <a:t>ignment mellem studieadministration og facilitering af læreprocessen </a:t>
            </a:r>
            <a:endParaRPr sz="2200"/>
          </a:p>
        </p:txBody>
      </p:sp>
      <p:sp>
        <p:nvSpPr>
          <p:cNvPr id="266" name="Google Shape;266;p43"/>
          <p:cNvSpPr txBox="1"/>
          <p:nvPr>
            <p:ph idx="1" type="body"/>
          </p:nvPr>
        </p:nvSpPr>
        <p:spPr>
          <a:xfrm>
            <a:off x="729450" y="2231275"/>
            <a:ext cx="7688700" cy="2261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da"/>
              <a:t>I denne anbefaling er der især fokus på anvendelse af eksisterende teknologier til undervisningsorganisering og administration, såkaldte Learning Management Systemer (LMS) og den mere håndholdte </a:t>
            </a:r>
            <a:r>
              <a:rPr lang="da"/>
              <a:t>facilitering af læreprocessen </a:t>
            </a:r>
            <a:r>
              <a:rPr lang="da"/>
              <a:t>(eksisterende forløb og workshops i vækstmiljøer i form af fysiske events og</a:t>
            </a:r>
            <a:r>
              <a:rPr lang="da"/>
              <a:t> templates</a:t>
            </a:r>
            <a:r>
              <a:rPr lang="da"/>
              <a:t>). </a:t>
            </a:r>
            <a:br>
              <a:rPr lang="da"/>
            </a:br>
            <a:br>
              <a:rPr lang="da"/>
            </a:br>
            <a:r>
              <a:rPr lang="da"/>
              <a:t>Et eksempel på et konkret </a:t>
            </a:r>
            <a:r>
              <a:rPr lang="da"/>
              <a:t>Edtech-værktøj kunne være platformen Adaptio,</a:t>
            </a:r>
            <a:r>
              <a:rPr lang="da"/>
              <a:t> som kan bruges til at skabe alignment mellem studieadministration og faciliteringen af læreprocessen. Både set fra den faglige vejleders- væksthusvejlederens-, og ikke mindst den studerendes perspektiv. </a:t>
            </a:r>
            <a:br>
              <a:rPr lang="da"/>
            </a:br>
            <a:r>
              <a:rPr lang="da"/>
              <a:t>Se tilbud fra Adaptio her </a:t>
            </a:r>
            <a:r>
              <a:rPr lang="da" sz="1100" u="sng">
                <a:solidFill>
                  <a:schemeClr val="hlink"/>
                </a:solidFill>
                <a:latin typeface="Arial"/>
                <a:ea typeface="Arial"/>
                <a:cs typeface="Arial"/>
                <a:sym typeface="Arial"/>
                <a:hlinkClick r:id="rId3"/>
              </a:rPr>
              <a:t>https://my.visme.co/projects/76p3g1g7-prototype-forlob#s1</a:t>
            </a:r>
            <a:endParaRPr/>
          </a:p>
          <a:p>
            <a:pPr indent="0" lvl="0" marL="0" rtl="0" algn="l">
              <a:spcBef>
                <a:spcPts val="1600"/>
              </a:spcBef>
              <a:spcAft>
                <a:spcPts val="1600"/>
              </a:spcAft>
              <a:buNone/>
            </a:pPr>
            <a:r>
              <a:t/>
            </a:r>
            <a:endParaRPr/>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70" name="Shape 270"/>
        <p:cNvGrpSpPr/>
        <p:nvPr/>
      </p:nvGrpSpPr>
      <p:grpSpPr>
        <a:xfrm>
          <a:off x="0" y="0"/>
          <a:ext cx="0" cy="0"/>
          <a:chOff x="0" y="0"/>
          <a:chExt cx="0" cy="0"/>
        </a:xfrm>
      </p:grpSpPr>
      <p:sp>
        <p:nvSpPr>
          <p:cNvPr id="271" name="Google Shape;271;p44"/>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da" sz="2200"/>
              <a:t>Anvend eksisterende systemer som infrastruktur </a:t>
            </a:r>
            <a:endParaRPr sz="2200"/>
          </a:p>
        </p:txBody>
      </p:sp>
      <p:sp>
        <p:nvSpPr>
          <p:cNvPr id="272" name="Google Shape;272;p44"/>
          <p:cNvSpPr txBox="1"/>
          <p:nvPr>
            <p:ph idx="1" type="body"/>
          </p:nvPr>
        </p:nvSpPr>
        <p:spPr>
          <a:xfrm>
            <a:off x="729450" y="1926475"/>
            <a:ext cx="7688700" cy="3053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da"/>
              <a:t>Den klare anbefaling er, at eksperimentere med planlægning og gennemførsel af projektorienterede forløb (praktik) i de eksisterende LMS’er på universiteterne. På trods af de begrænsninger, som LMS’erne har indbygget, vil det fra et organisatorisk perspektiv alligevel være det mest optimale at bruge disse. </a:t>
            </a:r>
            <a:br>
              <a:rPr lang="da"/>
            </a:br>
            <a:r>
              <a:rPr lang="da"/>
              <a:t>Det vil også være en naturligt, at koordinere samarbejde mellem væksthus-vejledere og faglige-vejledere ud fra de platformene, der allerede </a:t>
            </a:r>
            <a:r>
              <a:rPr lang="da"/>
              <a:t>er kendte. </a:t>
            </a:r>
            <a:r>
              <a:rPr lang="da"/>
              <a:t>Fordelen ved at bruge eksisterende strukturer er, at det skaber en sammenhængende oplevelse for de studerende og kan bakkes op organisatorisk. Der vil stadig i en overgangsperiode være behov for mere analoge processer og traditionelle informationsflow via email, intranet og sociale medier m.v.  </a:t>
            </a:r>
            <a:endParaRPr/>
          </a:p>
          <a:p>
            <a:pPr indent="0" lvl="0" marL="0" rtl="0" algn="l">
              <a:spcBef>
                <a:spcPts val="1600"/>
              </a:spcBef>
              <a:spcAft>
                <a:spcPts val="0"/>
              </a:spcAft>
              <a:buNone/>
            </a:pPr>
            <a:r>
              <a:rPr lang="da"/>
              <a:t>Det skal bemærkes, at </a:t>
            </a:r>
            <a:r>
              <a:rPr lang="da"/>
              <a:t>SDU er ved at udrulle værktøjet Lean Business Planner til at administrere væksthusmiljøet på deres campi. Herudover er AAU i gang med at udvikle en platform, som særligt understøtter Problem Baseret Læring (PBL). P</a:t>
            </a:r>
            <a:r>
              <a:rPr lang="da"/>
              <a:t>å CBS kan der også være mulighed for at benytte den læringsplatform, som er udviklet til Digital Growth Path ( </a:t>
            </a:r>
            <a:r>
              <a:rPr lang="da"/>
              <a:t>CanopyLab), samt det materiale, der indgår.</a:t>
            </a:r>
            <a:endParaRPr/>
          </a:p>
          <a:p>
            <a:pPr indent="0" lvl="0" marL="0" rtl="0" algn="l">
              <a:spcBef>
                <a:spcPts val="1600"/>
              </a:spcBef>
              <a:spcAft>
                <a:spcPts val="1600"/>
              </a:spcAft>
              <a:buNone/>
            </a:pPr>
            <a:r>
              <a:t/>
            </a:r>
            <a:endParaRPr/>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76" name="Shape 276"/>
        <p:cNvGrpSpPr/>
        <p:nvPr/>
      </p:nvGrpSpPr>
      <p:grpSpPr>
        <a:xfrm>
          <a:off x="0" y="0"/>
          <a:ext cx="0" cy="0"/>
          <a:chOff x="0" y="0"/>
          <a:chExt cx="0" cy="0"/>
        </a:xfrm>
      </p:grpSpPr>
      <p:sp>
        <p:nvSpPr>
          <p:cNvPr id="277" name="Google Shape;277;p45"/>
          <p:cNvSpPr txBox="1"/>
          <p:nvPr>
            <p:ph type="title"/>
          </p:nvPr>
        </p:nvSpPr>
        <p:spPr>
          <a:xfrm>
            <a:off x="729450" y="1322450"/>
            <a:ext cx="7688400" cy="1518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da"/>
              <a:t>B</a:t>
            </a:r>
            <a:r>
              <a:rPr lang="da"/>
              <a:t>yg videre på eksisterende StartUp i Praksis-user stories</a:t>
            </a:r>
            <a:endParaRPr/>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81" name="Shape 281"/>
        <p:cNvGrpSpPr/>
        <p:nvPr/>
      </p:nvGrpSpPr>
      <p:grpSpPr>
        <a:xfrm>
          <a:off x="0" y="0"/>
          <a:ext cx="0" cy="0"/>
          <a:chOff x="0" y="0"/>
          <a:chExt cx="0" cy="0"/>
        </a:xfrm>
      </p:grpSpPr>
      <p:sp>
        <p:nvSpPr>
          <p:cNvPr id="282" name="Google Shape;282;p46"/>
          <p:cNvSpPr txBox="1"/>
          <p:nvPr>
            <p:ph type="title"/>
          </p:nvPr>
        </p:nvSpPr>
        <p:spPr>
          <a:xfrm>
            <a:off x="729450" y="1322450"/>
            <a:ext cx="7688400" cy="2122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da" sz="2400"/>
              <a:t>I forbindelse med opstarten af konsulentopgaven, blev der udviklet tre user stories, med tre forskellige brugerflader. </a:t>
            </a:r>
            <a:endParaRPr sz="2400"/>
          </a:p>
          <a:p>
            <a:pPr indent="0" lvl="0" marL="0" rtl="0" algn="l">
              <a:spcBef>
                <a:spcPts val="0"/>
              </a:spcBef>
              <a:spcAft>
                <a:spcPts val="0"/>
              </a:spcAft>
              <a:buNone/>
            </a:pPr>
            <a:r>
              <a:t/>
            </a:r>
            <a:endParaRPr sz="2400"/>
          </a:p>
          <a:p>
            <a:pPr indent="0" lvl="0" marL="0" rtl="0" algn="l">
              <a:spcBef>
                <a:spcPts val="0"/>
              </a:spcBef>
              <a:spcAft>
                <a:spcPts val="0"/>
              </a:spcAft>
              <a:buNone/>
            </a:pPr>
            <a:r>
              <a:rPr lang="da" sz="2400"/>
              <a:t>Disse brugerflader kan bruges af universiteterne til at se på om, der kan sikres en bedre alignment. Uanset om den foregår analogt eller digitalt.</a:t>
            </a:r>
            <a:endParaRPr sz="2400"/>
          </a:p>
        </p:txBody>
      </p: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86" name="Shape 286"/>
        <p:cNvGrpSpPr/>
        <p:nvPr/>
      </p:nvGrpSpPr>
      <p:grpSpPr>
        <a:xfrm>
          <a:off x="0" y="0"/>
          <a:ext cx="0" cy="0"/>
          <a:chOff x="0" y="0"/>
          <a:chExt cx="0" cy="0"/>
        </a:xfrm>
      </p:grpSpPr>
      <p:sp>
        <p:nvSpPr>
          <p:cNvPr id="287" name="Google Shape;287;p47"/>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da"/>
              <a:t>User story: Studerende  </a:t>
            </a:r>
            <a:endParaRPr/>
          </a:p>
        </p:txBody>
      </p:sp>
      <p:sp>
        <p:nvSpPr>
          <p:cNvPr id="288" name="Google Shape;288;p47"/>
          <p:cNvSpPr txBox="1"/>
          <p:nvPr>
            <p:ph idx="1" type="body"/>
          </p:nvPr>
        </p:nvSpPr>
        <p:spPr>
          <a:xfrm>
            <a:off x="471900" y="1853850"/>
            <a:ext cx="8222100" cy="2574000"/>
          </a:xfrm>
          <a:prstGeom prst="rect">
            <a:avLst/>
          </a:prstGeom>
        </p:spPr>
        <p:txBody>
          <a:bodyPr anchorCtr="0" anchor="t" bIns="91425" lIns="91425" spcFirstLastPara="1" rIns="91425" wrap="square" tIns="91425">
            <a:noAutofit/>
          </a:bodyPr>
          <a:lstStyle/>
          <a:p>
            <a:pPr indent="-311150" lvl="0" marL="457200" rtl="0" algn="l">
              <a:spcBef>
                <a:spcPts val="0"/>
              </a:spcBef>
              <a:spcAft>
                <a:spcPts val="0"/>
              </a:spcAft>
              <a:buSzPts val="1300"/>
              <a:buAutoNum type="arabicParenR"/>
            </a:pPr>
            <a:r>
              <a:rPr lang="da"/>
              <a:t>logon to the platform</a:t>
            </a:r>
            <a:endParaRPr/>
          </a:p>
          <a:p>
            <a:pPr indent="-311150" lvl="0" marL="457200" rtl="0" algn="l">
              <a:spcBef>
                <a:spcPts val="0"/>
              </a:spcBef>
              <a:spcAft>
                <a:spcPts val="0"/>
              </a:spcAft>
              <a:buSzPts val="1300"/>
              <a:buAutoNum type="arabicParenR"/>
            </a:pPr>
            <a:r>
              <a:rPr lang="da"/>
              <a:t>see the whole internship process and deadlines for registrations </a:t>
            </a:r>
            <a:endParaRPr/>
          </a:p>
          <a:p>
            <a:pPr indent="-311150" lvl="0" marL="457200" rtl="0" algn="l">
              <a:spcBef>
                <a:spcPts val="0"/>
              </a:spcBef>
              <a:spcAft>
                <a:spcPts val="0"/>
              </a:spcAft>
              <a:buSzPts val="1300"/>
              <a:buAutoNum type="arabicParenR"/>
            </a:pPr>
            <a:r>
              <a:rPr lang="da"/>
              <a:t>engage with content prior to the internship (video, text, audio)</a:t>
            </a:r>
            <a:endParaRPr/>
          </a:p>
          <a:p>
            <a:pPr indent="-311150" lvl="0" marL="457200" rtl="0" algn="l">
              <a:spcBef>
                <a:spcPts val="0"/>
              </a:spcBef>
              <a:spcAft>
                <a:spcPts val="0"/>
              </a:spcAft>
              <a:buSzPts val="1300"/>
              <a:buAutoNum type="arabicParenR"/>
            </a:pPr>
            <a:r>
              <a:rPr lang="da"/>
              <a:t>plan the internship and level expectations with the startup prior to the internship </a:t>
            </a:r>
            <a:endParaRPr/>
          </a:p>
          <a:p>
            <a:pPr indent="-298450" lvl="1" marL="914400" rtl="0" algn="l">
              <a:spcBef>
                <a:spcPts val="0"/>
              </a:spcBef>
              <a:spcAft>
                <a:spcPts val="0"/>
              </a:spcAft>
              <a:buSzPts val="1100"/>
              <a:buAutoNum type="alphaLcParenR"/>
            </a:pPr>
            <a:r>
              <a:rPr lang="da"/>
              <a:t>I can answer a survey and reflect on my professional persona to clearly communicate how I work and what I need support for by the startup </a:t>
            </a:r>
            <a:endParaRPr/>
          </a:p>
          <a:p>
            <a:pPr indent="-311150" lvl="0" marL="457200" rtl="0" algn="l">
              <a:spcBef>
                <a:spcPts val="0"/>
              </a:spcBef>
              <a:spcAft>
                <a:spcPts val="0"/>
              </a:spcAft>
              <a:buSzPts val="1300"/>
              <a:buAutoNum type="arabicParenR"/>
            </a:pPr>
            <a:r>
              <a:rPr lang="da"/>
              <a:t>be prompted on making logs and answering questions as the internship is under way </a:t>
            </a:r>
            <a:endParaRPr/>
          </a:p>
          <a:p>
            <a:pPr indent="-311150" lvl="0" marL="457200" rtl="0" algn="l">
              <a:spcBef>
                <a:spcPts val="0"/>
              </a:spcBef>
              <a:spcAft>
                <a:spcPts val="0"/>
              </a:spcAft>
              <a:buSzPts val="1300"/>
              <a:buAutoNum type="arabicParenR"/>
            </a:pPr>
            <a:r>
              <a:rPr lang="da"/>
              <a:t>get feedback from the academic counselor on choice of theories, models and literature including structure of the report </a:t>
            </a:r>
            <a:endParaRPr/>
          </a:p>
        </p:txBody>
      </p:sp>
    </p:spTree>
  </p:cSld>
  <p:clrMapOvr>
    <a:masterClrMapping/>
  </p:clrMapOvr>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92" name="Shape 292"/>
        <p:cNvGrpSpPr/>
        <p:nvPr/>
      </p:nvGrpSpPr>
      <p:grpSpPr>
        <a:xfrm>
          <a:off x="0" y="0"/>
          <a:ext cx="0" cy="0"/>
          <a:chOff x="0" y="0"/>
          <a:chExt cx="0" cy="0"/>
        </a:xfrm>
      </p:grpSpPr>
      <p:sp>
        <p:nvSpPr>
          <p:cNvPr id="293" name="Google Shape;293;p48"/>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da"/>
              <a:t>User story: Faglig vejleder</a:t>
            </a:r>
            <a:endParaRPr/>
          </a:p>
        </p:txBody>
      </p:sp>
      <p:sp>
        <p:nvSpPr>
          <p:cNvPr id="294" name="Google Shape;294;p48"/>
          <p:cNvSpPr txBox="1"/>
          <p:nvPr>
            <p:ph idx="1" type="body"/>
          </p:nvPr>
        </p:nvSpPr>
        <p:spPr>
          <a:xfrm>
            <a:off x="729450" y="2078875"/>
            <a:ext cx="7688700" cy="2261100"/>
          </a:xfrm>
          <a:prstGeom prst="rect">
            <a:avLst/>
          </a:prstGeom>
        </p:spPr>
        <p:txBody>
          <a:bodyPr anchorCtr="0" anchor="t" bIns="91425" lIns="91425" spcFirstLastPara="1" rIns="91425" wrap="square" tIns="91425">
            <a:noAutofit/>
          </a:bodyPr>
          <a:lstStyle/>
          <a:p>
            <a:pPr indent="-311150" lvl="0" marL="457200" rtl="0" algn="l">
              <a:spcBef>
                <a:spcPts val="0"/>
              </a:spcBef>
              <a:spcAft>
                <a:spcPts val="0"/>
              </a:spcAft>
              <a:buSzPts val="1300"/>
              <a:buAutoNum type="arabicParenR"/>
            </a:pPr>
            <a:r>
              <a:rPr lang="da"/>
              <a:t>logon to the platform </a:t>
            </a:r>
            <a:endParaRPr/>
          </a:p>
          <a:p>
            <a:pPr indent="-311150" lvl="0" marL="457200" rtl="0" algn="l">
              <a:spcBef>
                <a:spcPts val="0"/>
              </a:spcBef>
              <a:spcAft>
                <a:spcPts val="0"/>
              </a:spcAft>
              <a:buSzPts val="1300"/>
              <a:buAutoNum type="arabicParenR"/>
            </a:pPr>
            <a:r>
              <a:rPr lang="da"/>
              <a:t>see the whole internship / onboarding process and overview of the interns</a:t>
            </a:r>
            <a:endParaRPr/>
          </a:p>
          <a:p>
            <a:pPr indent="-311150" lvl="0" marL="457200" rtl="0" algn="l">
              <a:spcBef>
                <a:spcPts val="0"/>
              </a:spcBef>
              <a:spcAft>
                <a:spcPts val="0"/>
              </a:spcAft>
              <a:buSzPts val="1300"/>
              <a:buAutoNum type="arabicParenR"/>
            </a:pPr>
            <a:r>
              <a:rPr lang="da"/>
              <a:t>use pre-built pathways and adapt them for my specific discipline </a:t>
            </a:r>
            <a:endParaRPr/>
          </a:p>
          <a:p>
            <a:pPr indent="-298450" lvl="1" marL="914400" rtl="0" algn="l">
              <a:spcBef>
                <a:spcPts val="0"/>
              </a:spcBef>
              <a:spcAft>
                <a:spcPts val="0"/>
              </a:spcAft>
              <a:buSzPts val="1100"/>
              <a:buAutoNum type="alphaLcParenR"/>
            </a:pPr>
            <a:r>
              <a:rPr lang="da"/>
              <a:t>edit the pathway</a:t>
            </a:r>
            <a:endParaRPr/>
          </a:p>
          <a:p>
            <a:pPr indent="-298450" lvl="1" marL="914400" rtl="0" algn="l">
              <a:spcBef>
                <a:spcPts val="0"/>
              </a:spcBef>
              <a:spcAft>
                <a:spcPts val="0"/>
              </a:spcAft>
              <a:buSzPts val="1100"/>
              <a:buAutoNum type="alphaLcParenR"/>
            </a:pPr>
            <a:r>
              <a:rPr lang="da"/>
              <a:t>add in my own materials </a:t>
            </a:r>
            <a:endParaRPr/>
          </a:p>
          <a:p>
            <a:pPr indent="-311150" lvl="0" marL="457200" marR="0" rtl="0" algn="l">
              <a:lnSpc>
                <a:spcPct val="115000"/>
              </a:lnSpc>
              <a:spcBef>
                <a:spcPts val="0"/>
              </a:spcBef>
              <a:spcAft>
                <a:spcPts val="0"/>
              </a:spcAft>
              <a:buSzPts val="1300"/>
              <a:buAutoNum type="arabicParenR"/>
            </a:pPr>
            <a:r>
              <a:rPr lang="da"/>
              <a:t>measure the progress of the interns academic writing and keep a record of their performance</a:t>
            </a:r>
            <a:endParaRPr/>
          </a:p>
          <a:p>
            <a:pPr indent="-311150" lvl="0" marL="457200" rtl="0" algn="l">
              <a:spcBef>
                <a:spcPts val="0"/>
              </a:spcBef>
              <a:spcAft>
                <a:spcPts val="0"/>
              </a:spcAft>
              <a:buSzPts val="1300"/>
              <a:buAutoNum type="arabicParenR"/>
            </a:pPr>
            <a:r>
              <a:rPr lang="da"/>
              <a:t>give feedback to the student </a:t>
            </a:r>
            <a:endParaRPr/>
          </a:p>
          <a:p>
            <a:pPr indent="0" lvl="0" marL="0" rtl="0" algn="l">
              <a:spcBef>
                <a:spcPts val="1600"/>
              </a:spcBef>
              <a:spcAft>
                <a:spcPts val="1600"/>
              </a:spcAft>
              <a:buNone/>
            </a:pPr>
            <a:r>
              <a:t/>
            </a:r>
            <a:endParaRPr/>
          </a:p>
        </p:txBody>
      </p:sp>
    </p:spTree>
  </p:cSld>
  <p:clrMapOvr>
    <a:masterClrMapping/>
  </p:clrMapOvr>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98" name="Shape 298"/>
        <p:cNvGrpSpPr/>
        <p:nvPr/>
      </p:nvGrpSpPr>
      <p:grpSpPr>
        <a:xfrm>
          <a:off x="0" y="0"/>
          <a:ext cx="0" cy="0"/>
          <a:chOff x="0" y="0"/>
          <a:chExt cx="0" cy="0"/>
        </a:xfrm>
      </p:grpSpPr>
      <p:sp>
        <p:nvSpPr>
          <p:cNvPr id="299" name="Google Shape;299;p49"/>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da"/>
              <a:t>User story: Startup (praktikvært) </a:t>
            </a:r>
            <a:endParaRPr/>
          </a:p>
        </p:txBody>
      </p:sp>
      <p:sp>
        <p:nvSpPr>
          <p:cNvPr id="300" name="Google Shape;300;p49"/>
          <p:cNvSpPr txBox="1"/>
          <p:nvPr>
            <p:ph idx="1" type="body"/>
          </p:nvPr>
        </p:nvSpPr>
        <p:spPr>
          <a:xfrm>
            <a:off x="729450" y="2078875"/>
            <a:ext cx="7688700" cy="2261100"/>
          </a:xfrm>
          <a:prstGeom prst="rect">
            <a:avLst/>
          </a:prstGeom>
        </p:spPr>
        <p:txBody>
          <a:bodyPr anchorCtr="0" anchor="t" bIns="91425" lIns="91425" spcFirstLastPara="1" rIns="91425" wrap="square" tIns="91425">
            <a:noAutofit/>
          </a:bodyPr>
          <a:lstStyle/>
          <a:p>
            <a:pPr indent="-311150" lvl="0" marL="457200" rtl="0" algn="l">
              <a:spcBef>
                <a:spcPts val="0"/>
              </a:spcBef>
              <a:spcAft>
                <a:spcPts val="0"/>
              </a:spcAft>
              <a:buSzPts val="1300"/>
              <a:buAutoNum type="arabicParenR"/>
            </a:pPr>
            <a:r>
              <a:rPr lang="da"/>
              <a:t>logon to the platform</a:t>
            </a:r>
            <a:endParaRPr/>
          </a:p>
          <a:p>
            <a:pPr indent="-311150" lvl="0" marL="457200" rtl="0" algn="l">
              <a:spcBef>
                <a:spcPts val="0"/>
              </a:spcBef>
              <a:spcAft>
                <a:spcPts val="0"/>
              </a:spcAft>
              <a:buSzPts val="1300"/>
              <a:buAutoNum type="arabicParenR"/>
            </a:pPr>
            <a:r>
              <a:rPr lang="da"/>
              <a:t>see the whole internship / onboarding process and overview of the interns</a:t>
            </a:r>
            <a:endParaRPr/>
          </a:p>
          <a:p>
            <a:pPr indent="-311150" lvl="0" marL="457200" rtl="0" algn="l">
              <a:spcBef>
                <a:spcPts val="0"/>
              </a:spcBef>
              <a:spcAft>
                <a:spcPts val="0"/>
              </a:spcAft>
              <a:buSzPts val="1300"/>
              <a:buAutoNum type="arabicParenR"/>
            </a:pPr>
            <a:r>
              <a:rPr lang="da"/>
              <a:t>use pre-built pathways and adapt them for my business.</a:t>
            </a:r>
            <a:endParaRPr/>
          </a:p>
          <a:p>
            <a:pPr indent="-298450" lvl="1" marL="914400" rtl="0" algn="l">
              <a:spcBef>
                <a:spcPts val="0"/>
              </a:spcBef>
              <a:spcAft>
                <a:spcPts val="0"/>
              </a:spcAft>
              <a:buSzPts val="1100"/>
              <a:buAutoNum type="alphaLcParenR"/>
            </a:pPr>
            <a:r>
              <a:rPr lang="da"/>
              <a:t>edit the pathway</a:t>
            </a:r>
            <a:endParaRPr/>
          </a:p>
          <a:p>
            <a:pPr indent="-298450" lvl="1" marL="914400" rtl="0" algn="l">
              <a:spcBef>
                <a:spcPts val="0"/>
              </a:spcBef>
              <a:spcAft>
                <a:spcPts val="0"/>
              </a:spcAft>
              <a:buSzPts val="1100"/>
              <a:buAutoNum type="alphaLcParenR"/>
            </a:pPr>
            <a:r>
              <a:rPr lang="da"/>
              <a:t>add in own documentation</a:t>
            </a:r>
            <a:endParaRPr/>
          </a:p>
          <a:p>
            <a:pPr indent="-298450" lvl="1" marL="914400" rtl="0" algn="l">
              <a:spcBef>
                <a:spcPts val="0"/>
              </a:spcBef>
              <a:spcAft>
                <a:spcPts val="0"/>
              </a:spcAft>
              <a:buSzPts val="1100"/>
              <a:buAutoNum type="alphaLcParenR"/>
            </a:pPr>
            <a:r>
              <a:rPr lang="da"/>
              <a:t>customised branding</a:t>
            </a:r>
            <a:endParaRPr/>
          </a:p>
          <a:p>
            <a:pPr indent="-298450" lvl="1" marL="914400" rtl="0" algn="l">
              <a:spcBef>
                <a:spcPts val="0"/>
              </a:spcBef>
              <a:spcAft>
                <a:spcPts val="0"/>
              </a:spcAft>
              <a:buSzPts val="1100"/>
              <a:buAutoNum type="alphaLcParenR"/>
            </a:pPr>
            <a:r>
              <a:rPr lang="da"/>
              <a:t>pull resources from the repository and use them</a:t>
            </a:r>
            <a:endParaRPr/>
          </a:p>
          <a:p>
            <a:pPr indent="-311150" lvl="0" marL="457200" rtl="0" algn="l">
              <a:spcBef>
                <a:spcPts val="0"/>
              </a:spcBef>
              <a:spcAft>
                <a:spcPts val="0"/>
              </a:spcAft>
              <a:buSzPts val="1300"/>
              <a:buAutoNum type="arabicParenR"/>
            </a:pPr>
            <a:r>
              <a:rPr lang="da"/>
              <a:t>measure the progress of interns and keep a record of their performance</a:t>
            </a:r>
            <a:endParaRPr/>
          </a:p>
        </p:txBody>
      </p:sp>
    </p:spTree>
  </p:cSld>
  <p:clrMapOvr>
    <a:masterClrMapping/>
  </p:clrMapOvr>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04" name="Shape 304"/>
        <p:cNvGrpSpPr/>
        <p:nvPr/>
      </p:nvGrpSpPr>
      <p:grpSpPr>
        <a:xfrm>
          <a:off x="0" y="0"/>
          <a:ext cx="0" cy="0"/>
          <a:chOff x="0" y="0"/>
          <a:chExt cx="0" cy="0"/>
        </a:xfrm>
      </p:grpSpPr>
      <p:sp>
        <p:nvSpPr>
          <p:cNvPr id="305" name="Google Shape;305;p50"/>
          <p:cNvSpPr txBox="1"/>
          <p:nvPr>
            <p:ph type="title"/>
          </p:nvPr>
        </p:nvSpPr>
        <p:spPr>
          <a:xfrm>
            <a:off x="729450" y="1318650"/>
            <a:ext cx="7688400" cy="535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da"/>
              <a:t>Opsummering</a:t>
            </a:r>
            <a:endParaRPr/>
          </a:p>
        </p:txBody>
      </p:sp>
      <p:sp>
        <p:nvSpPr>
          <p:cNvPr id="306" name="Google Shape;306;p50"/>
          <p:cNvSpPr txBox="1"/>
          <p:nvPr>
            <p:ph idx="1" type="body"/>
          </p:nvPr>
        </p:nvSpPr>
        <p:spPr>
          <a:xfrm>
            <a:off x="729325" y="2002675"/>
            <a:ext cx="3774300" cy="30174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b="1" lang="da" sz="1100"/>
              <a:t>Dataindsamling</a:t>
            </a:r>
            <a:endParaRPr b="1" sz="1100"/>
          </a:p>
          <a:p>
            <a:pPr indent="-298450" lvl="0" marL="457200" rtl="0" algn="l">
              <a:lnSpc>
                <a:spcPct val="115000"/>
              </a:lnSpc>
              <a:spcBef>
                <a:spcPts val="0"/>
              </a:spcBef>
              <a:spcAft>
                <a:spcPts val="0"/>
              </a:spcAft>
              <a:buSzPts val="1100"/>
              <a:buChar char="●"/>
            </a:pPr>
            <a:r>
              <a:rPr lang="da" sz="1100"/>
              <a:t>Fact finding besøg og samtaler med 5 projektpartneres ’væksthusmiljøer’ </a:t>
            </a:r>
            <a:br>
              <a:rPr lang="da" sz="1100"/>
            </a:br>
            <a:r>
              <a:rPr lang="da" sz="1100"/>
              <a:t>- kortlægning af deres viden og holdninger.</a:t>
            </a:r>
            <a:endParaRPr sz="1100"/>
          </a:p>
          <a:p>
            <a:pPr indent="-298450" lvl="0" marL="457200" rtl="0" algn="l">
              <a:lnSpc>
                <a:spcPct val="115000"/>
              </a:lnSpc>
              <a:spcBef>
                <a:spcPts val="0"/>
              </a:spcBef>
              <a:spcAft>
                <a:spcPts val="0"/>
              </a:spcAft>
              <a:buSzPts val="1100"/>
              <a:buChar char="●"/>
            </a:pPr>
            <a:r>
              <a:rPr lang="da" sz="1100"/>
              <a:t>Desk research og læsning af relevant forskningslitteratur. </a:t>
            </a:r>
            <a:endParaRPr sz="1100"/>
          </a:p>
          <a:p>
            <a:pPr indent="0" lvl="0" marL="0" rtl="0" algn="l">
              <a:lnSpc>
                <a:spcPct val="115000"/>
              </a:lnSpc>
              <a:spcBef>
                <a:spcPts val="0"/>
              </a:spcBef>
              <a:spcAft>
                <a:spcPts val="0"/>
              </a:spcAft>
              <a:buNone/>
            </a:pPr>
            <a:r>
              <a:t/>
            </a:r>
            <a:endParaRPr sz="1100"/>
          </a:p>
          <a:p>
            <a:pPr indent="0" lvl="0" marL="0" rtl="0" algn="l">
              <a:lnSpc>
                <a:spcPct val="115000"/>
              </a:lnSpc>
              <a:spcBef>
                <a:spcPts val="0"/>
              </a:spcBef>
              <a:spcAft>
                <a:spcPts val="0"/>
              </a:spcAft>
              <a:buNone/>
            </a:pPr>
            <a:r>
              <a:rPr b="1" lang="da" sz="1100"/>
              <a:t>Analyse med afsæt i læringsteori</a:t>
            </a:r>
            <a:endParaRPr sz="1100"/>
          </a:p>
          <a:p>
            <a:pPr indent="0" lvl="0" marL="0" rtl="0" algn="l">
              <a:lnSpc>
                <a:spcPct val="115000"/>
              </a:lnSpc>
              <a:spcBef>
                <a:spcPts val="0"/>
              </a:spcBef>
              <a:spcAft>
                <a:spcPts val="0"/>
              </a:spcAft>
              <a:buNone/>
            </a:pPr>
            <a:r>
              <a:rPr lang="da" sz="1100"/>
              <a:t>Aktivitetsteori (Yrjö Engeström) </a:t>
            </a:r>
            <a:endParaRPr sz="1100"/>
          </a:p>
          <a:p>
            <a:pPr indent="0" lvl="0" marL="0" rtl="0" algn="l">
              <a:lnSpc>
                <a:spcPct val="115000"/>
              </a:lnSpc>
              <a:spcBef>
                <a:spcPts val="0"/>
              </a:spcBef>
              <a:spcAft>
                <a:spcPts val="0"/>
              </a:spcAft>
              <a:buNone/>
            </a:pPr>
            <a:r>
              <a:rPr lang="da" sz="1100"/>
              <a:t>Social læring (Jean Lave) </a:t>
            </a:r>
            <a:endParaRPr sz="1100"/>
          </a:p>
          <a:p>
            <a:pPr indent="0" lvl="0" marL="0" rtl="0" algn="l">
              <a:lnSpc>
                <a:spcPct val="115000"/>
              </a:lnSpc>
              <a:spcBef>
                <a:spcPts val="0"/>
              </a:spcBef>
              <a:spcAft>
                <a:spcPts val="0"/>
              </a:spcAft>
              <a:buNone/>
            </a:pPr>
            <a:r>
              <a:rPr lang="da" sz="1100"/>
              <a:t>Praksisfællesskaber</a:t>
            </a:r>
            <a:r>
              <a:rPr lang="da" sz="1100"/>
              <a:t> (Etienne Wenger-Trayner)</a:t>
            </a:r>
            <a:endParaRPr sz="1100"/>
          </a:p>
          <a:p>
            <a:pPr indent="0" lvl="0" marL="0" rtl="0" algn="l">
              <a:spcBef>
                <a:spcPts val="0"/>
              </a:spcBef>
              <a:spcAft>
                <a:spcPts val="1600"/>
              </a:spcAft>
              <a:buNone/>
            </a:pPr>
            <a:br>
              <a:rPr lang="da" sz="1100"/>
            </a:br>
            <a:r>
              <a:rPr lang="da" sz="1100"/>
              <a:t>Arbejdshypotese: </a:t>
            </a:r>
            <a:r>
              <a:rPr i="1" lang="da" sz="1100"/>
              <a:t>social læring er den bedste optik for design og udvikling af deltagerdrevede læringsmiljøer. </a:t>
            </a:r>
            <a:endParaRPr i="1"/>
          </a:p>
        </p:txBody>
      </p:sp>
      <p:sp>
        <p:nvSpPr>
          <p:cNvPr id="307" name="Google Shape;307;p50"/>
          <p:cNvSpPr txBox="1"/>
          <p:nvPr>
            <p:ph idx="2" type="body"/>
          </p:nvPr>
        </p:nvSpPr>
        <p:spPr>
          <a:xfrm>
            <a:off x="4572000" y="1385200"/>
            <a:ext cx="3774300" cy="3579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da" sz="1100"/>
              <a:t>Arbejdet har vist, at social læring er en frugtbar linse til at forbedre samarbejdet og den gensidige forståelse mellem væksthusmiljø og studiemiljø på universiteterne. </a:t>
            </a:r>
            <a:endParaRPr sz="1100"/>
          </a:p>
          <a:p>
            <a:pPr indent="0" lvl="0" marL="0" rtl="0" algn="l">
              <a:spcBef>
                <a:spcPts val="1600"/>
              </a:spcBef>
              <a:spcAft>
                <a:spcPts val="0"/>
              </a:spcAft>
              <a:buNone/>
            </a:pPr>
            <a:r>
              <a:rPr lang="da" sz="1100"/>
              <a:t>Konsulenten har fundet frem til, at der er behov for en kortlægning og præcisering  af de kompetencer, som den studerende opnår i praktik i startups. Samt en visualisering af dem på en måde, så man undgår tvetydighed. </a:t>
            </a:r>
            <a:endParaRPr sz="1100"/>
          </a:p>
          <a:p>
            <a:pPr indent="0" lvl="0" marL="0" rtl="0" algn="l">
              <a:spcBef>
                <a:spcPts val="1600"/>
              </a:spcBef>
              <a:spcAft>
                <a:spcPts val="1600"/>
              </a:spcAft>
              <a:buNone/>
            </a:pPr>
            <a:r>
              <a:rPr lang="da" sz="1100"/>
              <a:t>Der er også blevet identificeret konkrete læringsmekanismer og formater, som kan bidrage til den videre udvikling med den studerende som et fælles udgangspunkt,  baseret på forskningsbaseret undervisning (Community of Inquiry, Forandringslaboratorier og fælles kompetencekortlægning). Hertil er der opstillet et særligt “aktivitetssystem” for StartUp i Praksis, som partnerne kan arbejde videre med.</a:t>
            </a:r>
            <a:endParaRPr/>
          </a:p>
        </p:txBody>
      </p:sp>
    </p:spTree>
  </p:cSld>
  <p:clrMapOvr>
    <a:masterClrMapping/>
  </p:clrMapOvr>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11" name="Shape 311"/>
        <p:cNvGrpSpPr/>
        <p:nvPr/>
      </p:nvGrpSpPr>
      <p:grpSpPr>
        <a:xfrm>
          <a:off x="0" y="0"/>
          <a:ext cx="0" cy="0"/>
          <a:chOff x="0" y="0"/>
          <a:chExt cx="0" cy="0"/>
        </a:xfrm>
      </p:grpSpPr>
      <p:sp>
        <p:nvSpPr>
          <p:cNvPr id="312" name="Google Shape;312;p51"/>
          <p:cNvSpPr txBox="1"/>
          <p:nvPr>
            <p:ph type="ctrTitle"/>
          </p:nvPr>
        </p:nvSpPr>
        <p:spPr>
          <a:xfrm>
            <a:off x="729450" y="1322450"/>
            <a:ext cx="8117400" cy="3601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da"/>
              <a:t>Appendix: </a:t>
            </a:r>
            <a:endParaRPr/>
          </a:p>
          <a:p>
            <a:pPr indent="-419100" lvl="0" marL="457200" rtl="0" algn="l">
              <a:spcBef>
                <a:spcPts val="0"/>
              </a:spcBef>
              <a:spcAft>
                <a:spcPts val="0"/>
              </a:spcAft>
              <a:buSzPts val="3000"/>
              <a:buChar char="●"/>
            </a:pPr>
            <a:r>
              <a:rPr b="0" lang="da" sz="3000"/>
              <a:t>Resultater fra workshops med partnerskabet. </a:t>
            </a:r>
            <a:endParaRPr b="0" sz="3000"/>
          </a:p>
          <a:p>
            <a:pPr indent="-419100" lvl="0" marL="457200" rtl="0" algn="l">
              <a:spcBef>
                <a:spcPts val="0"/>
              </a:spcBef>
              <a:spcAft>
                <a:spcPts val="0"/>
              </a:spcAft>
              <a:buSzPts val="3000"/>
              <a:buChar char="●"/>
            </a:pPr>
            <a:r>
              <a:rPr b="0" lang="da" sz="3000"/>
              <a:t>Metoder til løbende tilpasning af aktivitetssystemet - og opstilling af </a:t>
            </a:r>
            <a:r>
              <a:rPr b="0" lang="da" sz="3000"/>
              <a:t>undersøgelsesspørgsmål</a:t>
            </a:r>
            <a:r>
              <a:rPr b="0" lang="da" sz="3000"/>
              <a:t>.</a:t>
            </a:r>
            <a:endParaRPr b="0" sz="300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2" name="Shape 102"/>
        <p:cNvGrpSpPr/>
        <p:nvPr/>
      </p:nvGrpSpPr>
      <p:grpSpPr>
        <a:xfrm>
          <a:off x="0" y="0"/>
          <a:ext cx="0" cy="0"/>
          <a:chOff x="0" y="0"/>
          <a:chExt cx="0" cy="0"/>
        </a:xfrm>
      </p:grpSpPr>
      <p:sp>
        <p:nvSpPr>
          <p:cNvPr id="103" name="Google Shape;103;p16"/>
          <p:cNvSpPr txBox="1"/>
          <p:nvPr>
            <p:ph type="title"/>
          </p:nvPr>
        </p:nvSpPr>
        <p:spPr>
          <a:xfrm>
            <a:off x="729450" y="1318650"/>
            <a:ext cx="7777800" cy="535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da"/>
              <a:t>Lokale fortolkninger af entreprenørskab og innovation på universiteterne</a:t>
            </a:r>
            <a:endParaRPr/>
          </a:p>
          <a:p>
            <a:pPr indent="0" lvl="0" marL="0" rtl="0" algn="l">
              <a:spcBef>
                <a:spcPts val="0"/>
              </a:spcBef>
              <a:spcAft>
                <a:spcPts val="0"/>
              </a:spcAft>
              <a:buNone/>
            </a:pPr>
            <a:r>
              <a:t/>
            </a:r>
            <a:endParaRPr/>
          </a:p>
        </p:txBody>
      </p:sp>
      <p:sp>
        <p:nvSpPr>
          <p:cNvPr id="104" name="Google Shape;104;p16"/>
          <p:cNvSpPr txBox="1"/>
          <p:nvPr>
            <p:ph idx="1" type="body"/>
          </p:nvPr>
        </p:nvSpPr>
        <p:spPr>
          <a:xfrm>
            <a:off x="729450" y="2383675"/>
            <a:ext cx="7688700" cy="2261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da"/>
              <a:t>Der er forskellige lokale fortolkninger af, hvad formålet med StartUp i Praksis  er, udover naturligvis at gennemføre ECTS-givende projektorienterede forløb (praktik), som er forankret i væksthusmiljøerne. Det medfører, at projektet også bliver brugt som løftestang for andre dagsordener, og som del af andre problematikker m.v. Partner-universiteternes egenart gør det vanskeligt at konkludere meget håndfast, hvad der skal til over en bred kam, som en “one size fits all”.</a:t>
            </a:r>
            <a:br>
              <a:rPr lang="da"/>
            </a:br>
            <a:br>
              <a:rPr lang="da"/>
            </a:br>
            <a:r>
              <a:rPr lang="da"/>
              <a:t>Der synes alligevel at tegne sig nogle mønstre, som også kan vise sig at være udgangspunkter for et mere tværgående samarbejde.</a:t>
            </a:r>
            <a:endParaRPr/>
          </a:p>
          <a:p>
            <a:pPr indent="0" lvl="0" marL="0" rtl="0" algn="l">
              <a:spcBef>
                <a:spcPts val="1600"/>
              </a:spcBef>
              <a:spcAft>
                <a:spcPts val="1600"/>
              </a:spcAft>
              <a:buNone/>
            </a:pPr>
            <a:r>
              <a:t/>
            </a:r>
            <a:endParaRPr/>
          </a:p>
        </p:txBody>
      </p:sp>
    </p:spTree>
  </p:cSld>
  <p:clrMapOvr>
    <a:masterClrMapping/>
  </p:clrMapOvr>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16" name="Shape 316"/>
        <p:cNvGrpSpPr/>
        <p:nvPr/>
      </p:nvGrpSpPr>
      <p:grpSpPr>
        <a:xfrm>
          <a:off x="0" y="0"/>
          <a:ext cx="0" cy="0"/>
          <a:chOff x="0" y="0"/>
          <a:chExt cx="0" cy="0"/>
        </a:xfrm>
      </p:grpSpPr>
      <p:sp>
        <p:nvSpPr>
          <p:cNvPr id="317" name="Google Shape;317;p52"/>
          <p:cNvSpPr txBox="1"/>
          <p:nvPr>
            <p:ph type="title"/>
          </p:nvPr>
        </p:nvSpPr>
        <p:spPr>
          <a:xfrm>
            <a:off x="562350" y="1322450"/>
            <a:ext cx="8339400" cy="2819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da"/>
              <a:t>W</a:t>
            </a:r>
            <a:r>
              <a:rPr lang="da"/>
              <a:t>orkshop:</a:t>
            </a:r>
            <a:br>
              <a:rPr lang="da"/>
            </a:br>
            <a:r>
              <a:rPr lang="da"/>
              <a:t>Kondenseret forandringslaboratorie</a:t>
            </a:r>
            <a:r>
              <a:rPr lang="da"/>
              <a:t> </a:t>
            </a:r>
            <a:endParaRPr/>
          </a:p>
          <a:p>
            <a:pPr indent="0" lvl="0" marL="0" rtl="0" algn="l">
              <a:spcBef>
                <a:spcPts val="0"/>
              </a:spcBef>
              <a:spcAft>
                <a:spcPts val="0"/>
              </a:spcAft>
              <a:buNone/>
            </a:pPr>
            <a:r>
              <a:rPr lang="da"/>
              <a:t>Afholdt på partnermøde #4 d. 30/8 2019</a:t>
            </a:r>
            <a:endParaRPr/>
          </a:p>
        </p:txBody>
      </p:sp>
    </p:spTree>
  </p:cSld>
  <p:clrMapOvr>
    <a:masterClrMapping/>
  </p:clrMapOvr>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21" name="Shape 321"/>
        <p:cNvGrpSpPr/>
        <p:nvPr/>
      </p:nvGrpSpPr>
      <p:grpSpPr>
        <a:xfrm>
          <a:off x="0" y="0"/>
          <a:ext cx="0" cy="0"/>
          <a:chOff x="0" y="0"/>
          <a:chExt cx="0" cy="0"/>
        </a:xfrm>
      </p:grpSpPr>
      <p:sp>
        <p:nvSpPr>
          <p:cNvPr id="322" name="Google Shape;322;p53"/>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da"/>
              <a:t>Kvalificering af </a:t>
            </a:r>
            <a:r>
              <a:rPr i="1" lang="da"/>
              <a:t>fælles ønsket udbytte</a:t>
            </a:r>
            <a:endParaRPr i="1"/>
          </a:p>
        </p:txBody>
      </p:sp>
      <p:sp>
        <p:nvSpPr>
          <p:cNvPr id="323" name="Google Shape;323;p53"/>
          <p:cNvSpPr txBox="1"/>
          <p:nvPr>
            <p:ph idx="1" type="body"/>
          </p:nvPr>
        </p:nvSpPr>
        <p:spPr>
          <a:xfrm>
            <a:off x="729450" y="2078875"/>
            <a:ext cx="7688700" cy="2261100"/>
          </a:xfrm>
          <a:prstGeom prst="rect">
            <a:avLst/>
          </a:prstGeom>
        </p:spPr>
        <p:txBody>
          <a:bodyPr anchorCtr="0" anchor="t" bIns="91425" lIns="91425" spcFirstLastPara="1" rIns="91425" wrap="square" tIns="91425">
            <a:noAutofit/>
          </a:bodyPr>
          <a:lstStyle/>
          <a:p>
            <a:pPr indent="-311150" lvl="0" marL="457200" rtl="0" algn="l">
              <a:spcBef>
                <a:spcPts val="0"/>
              </a:spcBef>
              <a:spcAft>
                <a:spcPts val="0"/>
              </a:spcAft>
              <a:buSzPts val="1300"/>
              <a:buChar char="●"/>
            </a:pPr>
            <a:r>
              <a:rPr lang="da"/>
              <a:t>Øget faglig forståelse. </a:t>
            </a:r>
            <a:endParaRPr/>
          </a:p>
          <a:p>
            <a:pPr indent="-311150" lvl="0" marL="457200" rtl="0" algn="l">
              <a:spcBef>
                <a:spcPts val="0"/>
              </a:spcBef>
              <a:spcAft>
                <a:spcPts val="0"/>
              </a:spcAft>
              <a:buSzPts val="1300"/>
              <a:buChar char="●"/>
            </a:pPr>
            <a:r>
              <a:rPr lang="da"/>
              <a:t>Kvalitet i studenterbesvarelser af eksaminer og demonstration af faglighed i praksis. </a:t>
            </a:r>
            <a:endParaRPr/>
          </a:p>
          <a:p>
            <a:pPr indent="-311150" lvl="0" marL="457200" rtl="0" algn="l">
              <a:spcBef>
                <a:spcPts val="0"/>
              </a:spcBef>
              <a:spcAft>
                <a:spcPts val="0"/>
              </a:spcAft>
              <a:buSzPts val="1300"/>
              <a:buChar char="●"/>
            </a:pPr>
            <a:r>
              <a:rPr lang="da"/>
              <a:t>Opnåelse af de højeste taksonomiske niveauer. </a:t>
            </a:r>
            <a:endParaRPr/>
          </a:p>
          <a:p>
            <a:pPr indent="0" lvl="0" marL="457200" rtl="0" algn="l">
              <a:spcBef>
                <a:spcPts val="1600"/>
              </a:spcBef>
              <a:spcAft>
                <a:spcPts val="1600"/>
              </a:spcAft>
              <a:buNone/>
            </a:pPr>
            <a:r>
              <a:t/>
            </a:r>
            <a:endParaRPr/>
          </a:p>
        </p:txBody>
      </p:sp>
    </p:spTree>
  </p:cSld>
  <p:clrMapOvr>
    <a:masterClrMapping/>
  </p:clrMapOvr>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27" name="Shape 327"/>
        <p:cNvGrpSpPr/>
        <p:nvPr/>
      </p:nvGrpSpPr>
      <p:grpSpPr>
        <a:xfrm>
          <a:off x="0" y="0"/>
          <a:ext cx="0" cy="0"/>
          <a:chOff x="0" y="0"/>
          <a:chExt cx="0" cy="0"/>
        </a:xfrm>
      </p:grpSpPr>
      <p:sp>
        <p:nvSpPr>
          <p:cNvPr id="328" name="Google Shape;328;p54"/>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da"/>
              <a:t>Tools </a:t>
            </a:r>
            <a:r>
              <a:rPr b="0" lang="da"/>
              <a:t>(i aktivitetssystemet)</a:t>
            </a:r>
            <a:endParaRPr b="0"/>
          </a:p>
        </p:txBody>
      </p:sp>
      <p:sp>
        <p:nvSpPr>
          <p:cNvPr id="329" name="Google Shape;329;p54"/>
          <p:cNvSpPr txBox="1"/>
          <p:nvPr>
            <p:ph idx="1" type="body"/>
          </p:nvPr>
        </p:nvSpPr>
        <p:spPr>
          <a:xfrm>
            <a:off x="727650" y="1853850"/>
            <a:ext cx="7688700" cy="2261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da"/>
              <a:t>Definitioner: </a:t>
            </a:r>
            <a:endParaRPr/>
          </a:p>
          <a:p>
            <a:pPr indent="-311150" lvl="0" marL="457200" rtl="0" algn="l">
              <a:spcBef>
                <a:spcPts val="1600"/>
              </a:spcBef>
              <a:spcAft>
                <a:spcPts val="0"/>
              </a:spcAft>
              <a:buSzPts val="1300"/>
              <a:buChar char="●"/>
            </a:pPr>
            <a:r>
              <a:rPr lang="da"/>
              <a:t>Hvilket tilbud skal den studerende have? Formålsbeskrivelser i studieordninger.   </a:t>
            </a:r>
            <a:endParaRPr/>
          </a:p>
          <a:p>
            <a:pPr indent="-311150" lvl="0" marL="457200" rtl="0" algn="l">
              <a:spcBef>
                <a:spcPts val="0"/>
              </a:spcBef>
              <a:spcAft>
                <a:spcPts val="0"/>
              </a:spcAft>
              <a:buSzPts val="1300"/>
              <a:buChar char="●"/>
            </a:pPr>
            <a:r>
              <a:rPr lang="da"/>
              <a:t>Klart definerede læringsmål og afprøvede læringsaktiviteter. </a:t>
            </a:r>
            <a:endParaRPr/>
          </a:p>
          <a:p>
            <a:pPr indent="-311150" lvl="0" marL="457200" rtl="0" algn="l">
              <a:spcBef>
                <a:spcPts val="0"/>
              </a:spcBef>
              <a:spcAft>
                <a:spcPts val="0"/>
              </a:spcAft>
              <a:buSzPts val="1300"/>
              <a:buChar char="●"/>
            </a:pPr>
            <a:r>
              <a:rPr lang="da"/>
              <a:t>FFE-YE’s taksonomi (2016) og EntreComp (2018), som udgangspunkt for udvikling af læringsmål.  </a:t>
            </a:r>
            <a:endParaRPr/>
          </a:p>
          <a:p>
            <a:pPr indent="-311150" lvl="0" marL="457200" rtl="0" algn="l">
              <a:spcBef>
                <a:spcPts val="0"/>
              </a:spcBef>
              <a:spcAft>
                <a:spcPts val="0"/>
              </a:spcAft>
              <a:buSzPts val="1300"/>
              <a:buChar char="●"/>
            </a:pPr>
            <a:r>
              <a:rPr lang="da"/>
              <a:t>Entreprenørielle ECTS-point som strategisk delmål for universiteterne. </a:t>
            </a:r>
            <a:endParaRPr/>
          </a:p>
        </p:txBody>
      </p:sp>
    </p:spTree>
  </p:cSld>
  <p:clrMapOvr>
    <a:masterClrMapping/>
  </p:clrMapOvr>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33" name="Shape 333"/>
        <p:cNvGrpSpPr/>
        <p:nvPr/>
      </p:nvGrpSpPr>
      <p:grpSpPr>
        <a:xfrm>
          <a:off x="0" y="0"/>
          <a:ext cx="0" cy="0"/>
          <a:chOff x="0" y="0"/>
          <a:chExt cx="0" cy="0"/>
        </a:xfrm>
      </p:grpSpPr>
      <p:sp>
        <p:nvSpPr>
          <p:cNvPr id="334" name="Google Shape;334;p55"/>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da"/>
              <a:t>Tools </a:t>
            </a:r>
            <a:r>
              <a:rPr b="0" lang="da"/>
              <a:t>(i aktivitetssystemet)</a:t>
            </a:r>
            <a:endParaRPr/>
          </a:p>
        </p:txBody>
      </p:sp>
      <p:sp>
        <p:nvSpPr>
          <p:cNvPr id="335" name="Google Shape;335;p55"/>
          <p:cNvSpPr txBox="1"/>
          <p:nvPr>
            <p:ph idx="1" type="body"/>
          </p:nvPr>
        </p:nvSpPr>
        <p:spPr>
          <a:xfrm>
            <a:off x="729450" y="2078875"/>
            <a:ext cx="7688700" cy="2261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da"/>
              <a:t>Økonomi: </a:t>
            </a:r>
            <a:endParaRPr/>
          </a:p>
          <a:p>
            <a:pPr indent="-311150" lvl="0" marL="457200" rtl="0" algn="l">
              <a:spcBef>
                <a:spcPts val="1600"/>
              </a:spcBef>
              <a:spcAft>
                <a:spcPts val="0"/>
              </a:spcAft>
              <a:buSzPts val="1300"/>
              <a:buChar char="●"/>
            </a:pPr>
            <a:r>
              <a:rPr lang="da"/>
              <a:t>Væksthusmiljøerne skal sikres kontinuitet ved at få en mere fast forretningsmodel. Dette er med til at sikre forudsigelighed, mulighed for systematisk udvikling og vidensproduktion. </a:t>
            </a:r>
            <a:endParaRPr/>
          </a:p>
          <a:p>
            <a:pPr indent="0" lvl="0" marL="0" rtl="0" algn="l">
              <a:spcBef>
                <a:spcPts val="1600"/>
              </a:spcBef>
              <a:spcAft>
                <a:spcPts val="0"/>
              </a:spcAft>
              <a:buNone/>
            </a:pPr>
            <a:r>
              <a:rPr lang="da"/>
              <a:t>Planlægning: </a:t>
            </a:r>
            <a:endParaRPr/>
          </a:p>
          <a:p>
            <a:pPr indent="-311150" lvl="0" marL="457200" rtl="0" algn="l">
              <a:spcBef>
                <a:spcPts val="1600"/>
              </a:spcBef>
              <a:spcAft>
                <a:spcPts val="0"/>
              </a:spcAft>
              <a:buSzPts val="1300"/>
              <a:buChar char="●"/>
            </a:pPr>
            <a:r>
              <a:rPr lang="da"/>
              <a:t>Årshjul.</a:t>
            </a:r>
            <a:endParaRPr/>
          </a:p>
          <a:p>
            <a:pPr indent="-311150" lvl="0" marL="457200" rtl="0" algn="l">
              <a:spcBef>
                <a:spcPts val="0"/>
              </a:spcBef>
              <a:spcAft>
                <a:spcPts val="0"/>
              </a:spcAft>
              <a:buSzPts val="1300"/>
              <a:buChar char="●"/>
            </a:pPr>
            <a:r>
              <a:rPr lang="da"/>
              <a:t>Godkendte forløb (del af studieordninger og udbud af kurser). </a:t>
            </a:r>
            <a:endParaRPr/>
          </a:p>
          <a:p>
            <a:pPr indent="-311150" lvl="0" marL="457200" rtl="0" algn="l">
              <a:spcBef>
                <a:spcPts val="0"/>
              </a:spcBef>
              <a:spcAft>
                <a:spcPts val="0"/>
              </a:spcAft>
              <a:buSzPts val="1300"/>
              <a:buChar char="●"/>
            </a:pPr>
            <a:r>
              <a:rPr lang="da"/>
              <a:t>Mulighed for at blive del af årsrapport, som delelement. </a:t>
            </a:r>
            <a:endParaRPr/>
          </a:p>
          <a:p>
            <a:pPr indent="0" lvl="0" marL="0" rtl="0" algn="l">
              <a:spcBef>
                <a:spcPts val="1600"/>
              </a:spcBef>
              <a:spcAft>
                <a:spcPts val="1600"/>
              </a:spcAft>
              <a:buNone/>
            </a:pPr>
            <a:r>
              <a:t/>
            </a:r>
            <a:endParaRPr/>
          </a:p>
        </p:txBody>
      </p:sp>
    </p:spTree>
  </p:cSld>
  <p:clrMapOvr>
    <a:masterClrMapping/>
  </p:clrMapOvr>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39" name="Shape 339"/>
        <p:cNvGrpSpPr/>
        <p:nvPr/>
      </p:nvGrpSpPr>
      <p:grpSpPr>
        <a:xfrm>
          <a:off x="0" y="0"/>
          <a:ext cx="0" cy="0"/>
          <a:chOff x="0" y="0"/>
          <a:chExt cx="0" cy="0"/>
        </a:xfrm>
      </p:grpSpPr>
      <p:sp>
        <p:nvSpPr>
          <p:cNvPr id="340" name="Google Shape;340;p56"/>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da"/>
              <a:t>Tools </a:t>
            </a:r>
            <a:r>
              <a:rPr b="0" lang="da"/>
              <a:t>(i aktivitetssystemet)</a:t>
            </a:r>
            <a:endParaRPr/>
          </a:p>
        </p:txBody>
      </p:sp>
      <p:sp>
        <p:nvSpPr>
          <p:cNvPr id="341" name="Google Shape;341;p56"/>
          <p:cNvSpPr txBox="1"/>
          <p:nvPr>
            <p:ph idx="1" type="body"/>
          </p:nvPr>
        </p:nvSpPr>
        <p:spPr>
          <a:xfrm>
            <a:off x="729450" y="2078875"/>
            <a:ext cx="7688700" cy="2261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da"/>
              <a:t>Kommunikation: </a:t>
            </a:r>
            <a:endParaRPr/>
          </a:p>
          <a:p>
            <a:pPr indent="-311150" lvl="0" marL="457200" rtl="0" algn="l">
              <a:spcBef>
                <a:spcPts val="1600"/>
              </a:spcBef>
              <a:spcAft>
                <a:spcPts val="0"/>
              </a:spcAft>
              <a:buSzPts val="1300"/>
              <a:buChar char="●"/>
            </a:pPr>
            <a:r>
              <a:rPr lang="da"/>
              <a:t>ledelsesinformation </a:t>
            </a:r>
            <a:endParaRPr/>
          </a:p>
          <a:p>
            <a:pPr indent="-311150" lvl="0" marL="457200" rtl="0" algn="l">
              <a:spcBef>
                <a:spcPts val="0"/>
              </a:spcBef>
              <a:spcAft>
                <a:spcPts val="0"/>
              </a:spcAft>
              <a:buSzPts val="1300"/>
              <a:buChar char="●"/>
            </a:pPr>
            <a:r>
              <a:rPr lang="da"/>
              <a:t>storytelling teknikker og casebeskrivelser (kvantitative og kvalitative data), som ledelsesinformation.</a:t>
            </a:r>
            <a:endParaRPr/>
          </a:p>
          <a:p>
            <a:pPr indent="-311150" lvl="0" marL="457200" rtl="0" algn="l">
              <a:spcBef>
                <a:spcPts val="0"/>
              </a:spcBef>
              <a:spcAft>
                <a:spcPts val="0"/>
              </a:spcAft>
              <a:buSzPts val="1300"/>
              <a:buChar char="●"/>
            </a:pPr>
            <a:r>
              <a:rPr lang="da"/>
              <a:t>omverdensrelatering og deltagelse i genfortolkning af universitetets rolle, gennem debat internt såvel som i en bredere offentlighed. </a:t>
            </a:r>
            <a:endParaRPr/>
          </a:p>
          <a:p>
            <a:pPr indent="0" lvl="0" marL="0" rtl="0" algn="l">
              <a:spcBef>
                <a:spcPts val="1600"/>
              </a:spcBef>
              <a:spcAft>
                <a:spcPts val="0"/>
              </a:spcAft>
              <a:buNone/>
            </a:pPr>
            <a:r>
              <a:rPr lang="da"/>
              <a:t>Viden: </a:t>
            </a:r>
            <a:endParaRPr/>
          </a:p>
          <a:p>
            <a:pPr indent="-311150" lvl="0" marL="457200" rtl="0" algn="l">
              <a:spcBef>
                <a:spcPts val="1600"/>
              </a:spcBef>
              <a:spcAft>
                <a:spcPts val="0"/>
              </a:spcAft>
              <a:buSzPts val="1300"/>
              <a:buChar char="●"/>
            </a:pPr>
            <a:r>
              <a:rPr lang="da"/>
              <a:t>Mulighed for bedre opsamling af data om studerendes projektorienterede forløb (praktik) i startups, herunder muligheden for at identificere entreprenørielle forløb bl.a. gennem STADS. </a:t>
            </a:r>
            <a:endParaRPr/>
          </a:p>
          <a:p>
            <a:pPr indent="0" lvl="0" marL="0" rtl="0" algn="l">
              <a:spcBef>
                <a:spcPts val="1600"/>
              </a:spcBef>
              <a:spcAft>
                <a:spcPts val="1600"/>
              </a:spcAft>
              <a:buNone/>
            </a:pPr>
            <a:r>
              <a:t/>
            </a:r>
            <a:endParaRPr/>
          </a:p>
        </p:txBody>
      </p:sp>
    </p:spTree>
  </p:cSld>
  <p:clrMapOvr>
    <a:masterClrMapping/>
  </p:clrMapOvr>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45" name="Shape 345"/>
        <p:cNvGrpSpPr/>
        <p:nvPr/>
      </p:nvGrpSpPr>
      <p:grpSpPr>
        <a:xfrm>
          <a:off x="0" y="0"/>
          <a:ext cx="0" cy="0"/>
          <a:chOff x="0" y="0"/>
          <a:chExt cx="0" cy="0"/>
        </a:xfrm>
      </p:grpSpPr>
      <p:sp>
        <p:nvSpPr>
          <p:cNvPr id="346" name="Google Shape;346;p57"/>
          <p:cNvSpPr txBox="1"/>
          <p:nvPr>
            <p:ph type="title"/>
          </p:nvPr>
        </p:nvSpPr>
        <p:spPr>
          <a:xfrm>
            <a:off x="562350" y="1322450"/>
            <a:ext cx="8339400" cy="2819700"/>
          </a:xfrm>
          <a:prstGeom prst="rect">
            <a:avLst/>
          </a:prstGeom>
        </p:spPr>
        <p:txBody>
          <a:bodyPr anchorCtr="0" anchor="t" bIns="91425" lIns="91425" spcFirstLastPara="1" rIns="91425" wrap="square" tIns="91425">
            <a:noAutofit/>
          </a:bodyPr>
          <a:lstStyle/>
          <a:p>
            <a:pPr indent="0" lvl="0" marL="457200" rtl="0" algn="l">
              <a:spcBef>
                <a:spcPts val="0"/>
              </a:spcBef>
              <a:spcAft>
                <a:spcPts val="0"/>
              </a:spcAft>
              <a:buNone/>
            </a:pPr>
            <a:r>
              <a:rPr lang="da"/>
              <a:t>Metoder til tilpasning af aktivitetssystemet </a:t>
            </a:r>
            <a:endParaRPr/>
          </a:p>
          <a:p>
            <a:pPr indent="0" lvl="0" marL="457200" rtl="0" algn="l">
              <a:spcBef>
                <a:spcPts val="0"/>
              </a:spcBef>
              <a:spcAft>
                <a:spcPts val="0"/>
              </a:spcAft>
              <a:buNone/>
            </a:pPr>
            <a:r>
              <a:rPr lang="da"/>
              <a:t>- og løbende opstilling af undersøgelsesspørgsmål.</a:t>
            </a:r>
            <a:endParaRPr/>
          </a:p>
        </p:txBody>
      </p:sp>
    </p:spTree>
  </p:cSld>
  <p:clrMapOvr>
    <a:masterClrMapping/>
  </p:clrMapOvr>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50" name="Shape 350"/>
        <p:cNvGrpSpPr/>
        <p:nvPr/>
      </p:nvGrpSpPr>
      <p:grpSpPr>
        <a:xfrm>
          <a:off x="0" y="0"/>
          <a:ext cx="0" cy="0"/>
          <a:chOff x="0" y="0"/>
          <a:chExt cx="0" cy="0"/>
        </a:xfrm>
      </p:grpSpPr>
      <p:sp>
        <p:nvSpPr>
          <p:cNvPr id="351" name="Google Shape;351;p58"/>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da"/>
              <a:t>Aktiviteter til opbygning og understøttelse af undersøgelsesfælleskabet (CoI)</a:t>
            </a:r>
            <a:endParaRPr/>
          </a:p>
        </p:txBody>
      </p:sp>
      <p:sp>
        <p:nvSpPr>
          <p:cNvPr id="352" name="Google Shape;352;p58"/>
          <p:cNvSpPr txBox="1"/>
          <p:nvPr>
            <p:ph idx="1" type="body"/>
          </p:nvPr>
        </p:nvSpPr>
        <p:spPr>
          <a:xfrm>
            <a:off x="729450" y="2307475"/>
            <a:ext cx="7688700" cy="2261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da"/>
              <a:t>Triggering event: </a:t>
            </a:r>
            <a:endParaRPr/>
          </a:p>
          <a:p>
            <a:pPr indent="-311150" lvl="0" marL="457200" rtl="0" algn="l">
              <a:spcBef>
                <a:spcPts val="1600"/>
              </a:spcBef>
              <a:spcAft>
                <a:spcPts val="0"/>
              </a:spcAft>
              <a:buSzPts val="1300"/>
              <a:buAutoNum type="alphaUcPeriod"/>
            </a:pPr>
            <a:r>
              <a:rPr lang="da"/>
              <a:t>Partnermøder fælles eller lokalt. </a:t>
            </a:r>
            <a:endParaRPr/>
          </a:p>
          <a:p>
            <a:pPr indent="0" lvl="0" marL="0" rtl="0" algn="l">
              <a:spcBef>
                <a:spcPts val="1600"/>
              </a:spcBef>
              <a:spcAft>
                <a:spcPts val="0"/>
              </a:spcAft>
              <a:buNone/>
            </a:pPr>
            <a:r>
              <a:rPr lang="da"/>
              <a:t>Eksplorationsfase (fysisk/online): </a:t>
            </a:r>
            <a:endParaRPr/>
          </a:p>
          <a:p>
            <a:pPr indent="-311150" lvl="0" marL="457200" rtl="0" algn="l">
              <a:spcBef>
                <a:spcPts val="1600"/>
              </a:spcBef>
              <a:spcAft>
                <a:spcPts val="0"/>
              </a:spcAft>
              <a:buSzPts val="1300"/>
              <a:buAutoNum type="alphaUcPeriod"/>
            </a:pPr>
            <a:r>
              <a:rPr lang="da"/>
              <a:t>Re-framing af problemstillingen </a:t>
            </a:r>
            <a:endParaRPr/>
          </a:p>
          <a:p>
            <a:pPr indent="-311150" lvl="0" marL="457200" rtl="0" algn="l">
              <a:spcBef>
                <a:spcPts val="0"/>
              </a:spcBef>
              <a:spcAft>
                <a:spcPts val="0"/>
              </a:spcAft>
              <a:buSzPts val="1300"/>
              <a:buAutoNum type="alphaUcPeriod"/>
            </a:pPr>
            <a:r>
              <a:rPr lang="da"/>
              <a:t>Idégenerering og praksisnære eksempler på gode/dårlige forløb og processer. </a:t>
            </a:r>
            <a:endParaRPr/>
          </a:p>
          <a:p>
            <a:pPr indent="-311150" lvl="0" marL="457200" rtl="0" algn="l">
              <a:spcBef>
                <a:spcPts val="0"/>
              </a:spcBef>
              <a:spcAft>
                <a:spcPts val="0"/>
              </a:spcAft>
              <a:buSzPts val="1300"/>
              <a:buAutoNum type="alphaUcPeriod"/>
            </a:pPr>
            <a:r>
              <a:rPr lang="da"/>
              <a:t>Kontekstualisering: organisatorisk, politisk, teknisk og i praksis</a:t>
            </a:r>
            <a:endParaRPr/>
          </a:p>
          <a:p>
            <a:pPr indent="-311150" lvl="0" marL="457200" rtl="0" algn="l">
              <a:spcBef>
                <a:spcPts val="0"/>
              </a:spcBef>
              <a:spcAft>
                <a:spcPts val="0"/>
              </a:spcAft>
              <a:buSzPts val="1300"/>
              <a:buAutoNum type="alphaUcPeriod"/>
            </a:pPr>
            <a:r>
              <a:rPr lang="da"/>
              <a:t>Indkredsning af omfang (scope) </a:t>
            </a:r>
            <a:endParaRPr/>
          </a:p>
          <a:p>
            <a:pPr indent="0" lvl="0" marL="0" rtl="0" algn="l">
              <a:spcBef>
                <a:spcPts val="1600"/>
              </a:spcBef>
              <a:spcAft>
                <a:spcPts val="0"/>
              </a:spcAft>
              <a:buNone/>
            </a:pPr>
            <a:r>
              <a:t/>
            </a:r>
            <a:endParaRPr/>
          </a:p>
          <a:p>
            <a:pPr indent="0" lvl="0" marL="457200" rtl="0" algn="l">
              <a:spcBef>
                <a:spcPts val="1600"/>
              </a:spcBef>
              <a:spcAft>
                <a:spcPts val="1600"/>
              </a:spcAft>
              <a:buNone/>
            </a:pPr>
            <a:r>
              <a:t/>
            </a:r>
            <a:endParaRPr/>
          </a:p>
        </p:txBody>
      </p:sp>
    </p:spTree>
  </p:cSld>
  <p:clrMapOvr>
    <a:masterClrMapping/>
  </p:clrMapOvr>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56" name="Shape 356"/>
        <p:cNvGrpSpPr/>
        <p:nvPr/>
      </p:nvGrpSpPr>
      <p:grpSpPr>
        <a:xfrm>
          <a:off x="0" y="0"/>
          <a:ext cx="0" cy="0"/>
          <a:chOff x="0" y="0"/>
          <a:chExt cx="0" cy="0"/>
        </a:xfrm>
      </p:grpSpPr>
      <p:sp>
        <p:nvSpPr>
          <p:cNvPr id="357" name="Google Shape;357;p59"/>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da" sz="2200"/>
              <a:t>Etabler afgrænsede ‘undersøgelsesfællesskaber’ (Community of Inquiry)</a:t>
            </a:r>
            <a:endParaRPr sz="2200"/>
          </a:p>
        </p:txBody>
      </p:sp>
      <p:pic>
        <p:nvPicPr>
          <p:cNvPr id="358" name="Google Shape;358;p59"/>
          <p:cNvPicPr preferRelativeResize="0"/>
          <p:nvPr/>
        </p:nvPicPr>
        <p:blipFill>
          <a:blip r:embed="rId3">
            <a:alphaModFix/>
          </a:blip>
          <a:stretch>
            <a:fillRect/>
          </a:stretch>
        </p:blipFill>
        <p:spPr>
          <a:xfrm>
            <a:off x="4219375" y="1977125"/>
            <a:ext cx="4198775" cy="3043300"/>
          </a:xfrm>
          <a:prstGeom prst="rect">
            <a:avLst/>
          </a:prstGeom>
          <a:noFill/>
          <a:ln>
            <a:noFill/>
          </a:ln>
        </p:spPr>
      </p:pic>
    </p:spTree>
  </p:cSld>
  <p:clrMapOvr>
    <a:masterClrMapping/>
  </p:clrMapOvr>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62" name="Shape 362"/>
        <p:cNvGrpSpPr/>
        <p:nvPr/>
      </p:nvGrpSpPr>
      <p:grpSpPr>
        <a:xfrm>
          <a:off x="0" y="0"/>
          <a:ext cx="0" cy="0"/>
          <a:chOff x="0" y="0"/>
          <a:chExt cx="0" cy="0"/>
        </a:xfrm>
      </p:grpSpPr>
      <p:sp>
        <p:nvSpPr>
          <p:cNvPr id="363" name="Google Shape;363;p60"/>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da"/>
              <a:t>Hvordan gøres det konkret</a:t>
            </a:r>
            <a:endParaRPr/>
          </a:p>
        </p:txBody>
      </p:sp>
      <p:sp>
        <p:nvSpPr>
          <p:cNvPr id="364" name="Google Shape;364;p60"/>
          <p:cNvSpPr txBox="1"/>
          <p:nvPr>
            <p:ph idx="1" type="body"/>
          </p:nvPr>
        </p:nvSpPr>
        <p:spPr>
          <a:xfrm>
            <a:off x="729450" y="2078875"/>
            <a:ext cx="7688700" cy="2261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da"/>
              <a:t>Integrationsfase (fysisk og online): </a:t>
            </a:r>
            <a:endParaRPr/>
          </a:p>
          <a:p>
            <a:pPr indent="-311150" lvl="0" marL="457200" rtl="0" algn="l">
              <a:spcBef>
                <a:spcPts val="1600"/>
              </a:spcBef>
              <a:spcAft>
                <a:spcPts val="0"/>
              </a:spcAft>
              <a:buSzPts val="1300"/>
              <a:buAutoNum type="alphaUcPeriod"/>
            </a:pPr>
            <a:r>
              <a:rPr lang="da"/>
              <a:t>Gruppering af ideer </a:t>
            </a:r>
            <a:endParaRPr/>
          </a:p>
          <a:p>
            <a:pPr indent="-311150" lvl="0" marL="457200" rtl="0" algn="l">
              <a:spcBef>
                <a:spcPts val="0"/>
              </a:spcBef>
              <a:spcAft>
                <a:spcPts val="0"/>
              </a:spcAft>
              <a:buSzPts val="1300"/>
              <a:buAutoNum type="alphaUcPeriod"/>
            </a:pPr>
            <a:r>
              <a:rPr lang="da"/>
              <a:t>Konkretisering af ideer</a:t>
            </a:r>
            <a:endParaRPr/>
          </a:p>
          <a:p>
            <a:pPr indent="-311150" lvl="0" marL="457200" rtl="0" algn="l">
              <a:spcBef>
                <a:spcPts val="0"/>
              </a:spcBef>
              <a:spcAft>
                <a:spcPts val="0"/>
              </a:spcAft>
              <a:buSzPts val="1300"/>
              <a:buAutoNum type="alphaUcPeriod"/>
            </a:pPr>
            <a:r>
              <a:rPr lang="da"/>
              <a:t>Prioritering</a:t>
            </a:r>
            <a:endParaRPr/>
          </a:p>
          <a:p>
            <a:pPr indent="-311150" lvl="0" marL="457200" rtl="0" algn="l">
              <a:spcBef>
                <a:spcPts val="0"/>
              </a:spcBef>
              <a:spcAft>
                <a:spcPts val="0"/>
              </a:spcAft>
              <a:buSzPts val="1300"/>
              <a:buAutoNum type="alphaUcPeriod"/>
            </a:pPr>
            <a:r>
              <a:rPr lang="da"/>
              <a:t>Udarbejdelse af user stories  </a:t>
            </a:r>
            <a:endParaRPr/>
          </a:p>
          <a:p>
            <a:pPr indent="0" lvl="0" marL="0" rtl="0" algn="l">
              <a:spcBef>
                <a:spcPts val="1600"/>
              </a:spcBef>
              <a:spcAft>
                <a:spcPts val="0"/>
              </a:spcAft>
              <a:buNone/>
            </a:pPr>
            <a:r>
              <a:rPr lang="da"/>
              <a:t>Resolutionsfase (fysisk og online): </a:t>
            </a:r>
            <a:endParaRPr/>
          </a:p>
          <a:p>
            <a:pPr indent="-311150" lvl="0" marL="457200" rtl="0" algn="l">
              <a:spcBef>
                <a:spcPts val="1600"/>
              </a:spcBef>
              <a:spcAft>
                <a:spcPts val="0"/>
              </a:spcAft>
              <a:buSzPts val="1300"/>
              <a:buAutoNum type="alphaUcPeriod"/>
            </a:pPr>
            <a:r>
              <a:rPr lang="da"/>
              <a:t>Identifikation af mulige løsninger og rammeværk for udvikling af løsninger på tværs af medvirkende partnere (evt. mulighed for lokal tilpasning). </a:t>
            </a:r>
            <a:endParaRPr/>
          </a:p>
          <a:p>
            <a:pPr indent="0" lvl="0" marL="0" rtl="0" algn="l">
              <a:spcBef>
                <a:spcPts val="1600"/>
              </a:spcBef>
              <a:spcAft>
                <a:spcPts val="0"/>
              </a:spcAft>
              <a:buNone/>
            </a:pPr>
            <a:r>
              <a:t/>
            </a:r>
            <a:endParaRPr/>
          </a:p>
          <a:p>
            <a:pPr indent="0" lvl="0" marL="0" rtl="0" algn="l">
              <a:spcBef>
                <a:spcPts val="1600"/>
              </a:spcBef>
              <a:spcAft>
                <a:spcPts val="1600"/>
              </a:spcAft>
              <a:buNone/>
            </a:pPr>
            <a:r>
              <a:t/>
            </a:r>
            <a:endParaRPr/>
          </a:p>
        </p:txBody>
      </p:sp>
    </p:spTree>
  </p:cSld>
  <p:clrMapOvr>
    <a:masterClrMapping/>
  </p:clrMapOvr>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68" name="Shape 368"/>
        <p:cNvGrpSpPr/>
        <p:nvPr/>
      </p:nvGrpSpPr>
      <p:grpSpPr>
        <a:xfrm>
          <a:off x="0" y="0"/>
          <a:ext cx="0" cy="0"/>
          <a:chOff x="0" y="0"/>
          <a:chExt cx="0" cy="0"/>
        </a:xfrm>
      </p:grpSpPr>
      <p:sp>
        <p:nvSpPr>
          <p:cNvPr id="369" name="Google Shape;369;p61"/>
          <p:cNvSpPr txBox="1"/>
          <p:nvPr>
            <p:ph type="title"/>
          </p:nvPr>
        </p:nvSpPr>
        <p:spPr>
          <a:xfrm>
            <a:off x="729450" y="1318650"/>
            <a:ext cx="7688400" cy="535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da"/>
              <a:t>Eksempel: </a:t>
            </a:r>
            <a:r>
              <a:rPr lang="da"/>
              <a:t>CoI-forløb om ‘Vejlederollen’ </a:t>
            </a:r>
            <a:endParaRPr/>
          </a:p>
        </p:txBody>
      </p:sp>
      <p:sp>
        <p:nvSpPr>
          <p:cNvPr id="370" name="Google Shape;370;p61"/>
          <p:cNvSpPr txBox="1"/>
          <p:nvPr>
            <p:ph idx="1" type="body"/>
          </p:nvPr>
        </p:nvSpPr>
        <p:spPr>
          <a:xfrm>
            <a:off x="729325" y="2078875"/>
            <a:ext cx="3774300" cy="2261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da"/>
              <a:t>Undersøgelsesspørgsmål</a:t>
            </a:r>
            <a:endParaRPr/>
          </a:p>
          <a:p>
            <a:pPr indent="-285750" lvl="0" marL="457200" rtl="0" algn="l">
              <a:spcBef>
                <a:spcPts val="1600"/>
              </a:spcBef>
              <a:spcAft>
                <a:spcPts val="0"/>
              </a:spcAft>
              <a:buSzPts val="900"/>
              <a:buChar char="●"/>
            </a:pPr>
            <a:r>
              <a:rPr lang="da" sz="900"/>
              <a:t>Hvad skal startup-vejledningen kunne, som den almindelige vejledning ikke kan i dag? </a:t>
            </a:r>
            <a:endParaRPr sz="900"/>
          </a:p>
          <a:p>
            <a:pPr indent="-285750" lvl="0" marL="457200" rtl="0" algn="l">
              <a:spcBef>
                <a:spcPts val="1600"/>
              </a:spcBef>
              <a:spcAft>
                <a:spcPts val="0"/>
              </a:spcAft>
              <a:buSzPts val="900"/>
              <a:buChar char="●"/>
            </a:pPr>
            <a:r>
              <a:rPr lang="da" sz="900"/>
              <a:t>Hvilke teorier og litteratur kan der anvendes i udarbejdelsen af praktikrapporter? Hvad er gode eksempler på integration af teori og praksis (og hvilke mindre gode findes der)? </a:t>
            </a:r>
            <a:endParaRPr sz="900"/>
          </a:p>
          <a:p>
            <a:pPr indent="-285750" lvl="0" marL="457200" rtl="0" algn="l">
              <a:spcBef>
                <a:spcPts val="1600"/>
              </a:spcBef>
              <a:spcAft>
                <a:spcPts val="0"/>
              </a:spcAft>
              <a:buSzPts val="900"/>
              <a:buChar char="●"/>
            </a:pPr>
            <a:r>
              <a:rPr lang="da" sz="900"/>
              <a:t>Hvordan forståelsen af, hvad det vil sige at være iværksætter styrkes hos VIP’erne? Og hvordan kan dette kædes sammen med den læringsrejse der sker i SIP-forløb?</a:t>
            </a:r>
            <a:endParaRPr sz="900"/>
          </a:p>
          <a:p>
            <a:pPr indent="0" lvl="0" marL="0" rtl="0" algn="l">
              <a:spcBef>
                <a:spcPts val="1600"/>
              </a:spcBef>
              <a:spcAft>
                <a:spcPts val="1600"/>
              </a:spcAft>
              <a:buNone/>
            </a:pPr>
            <a:r>
              <a:t/>
            </a:r>
            <a:endParaRPr sz="900"/>
          </a:p>
        </p:txBody>
      </p:sp>
      <p:sp>
        <p:nvSpPr>
          <p:cNvPr id="371" name="Google Shape;371;p61"/>
          <p:cNvSpPr txBox="1"/>
          <p:nvPr>
            <p:ph idx="2" type="body"/>
          </p:nvPr>
        </p:nvSpPr>
        <p:spPr>
          <a:xfrm>
            <a:off x="4643604" y="2078875"/>
            <a:ext cx="3774300" cy="2261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sz="900"/>
          </a:p>
          <a:p>
            <a:pPr indent="-285750" lvl="0" marL="457200" rtl="0" algn="l">
              <a:spcBef>
                <a:spcPts val="1600"/>
              </a:spcBef>
              <a:spcAft>
                <a:spcPts val="0"/>
              </a:spcAft>
              <a:buSzPts val="900"/>
              <a:buChar char="●"/>
            </a:pPr>
            <a:r>
              <a:rPr lang="da" sz="900"/>
              <a:t>Hvordan kan de paralleller mellem praksis og faglighed tydeliggøres?  </a:t>
            </a:r>
            <a:endParaRPr sz="900"/>
          </a:p>
          <a:p>
            <a:pPr indent="-285750" lvl="0" marL="457200" rtl="0" algn="l">
              <a:spcBef>
                <a:spcPts val="1600"/>
              </a:spcBef>
              <a:spcAft>
                <a:spcPts val="0"/>
              </a:spcAft>
              <a:buSzPts val="900"/>
              <a:buChar char="●"/>
            </a:pPr>
            <a:r>
              <a:rPr lang="da" sz="900"/>
              <a:t>Hvordan kan eksamen og prøveformer tilpasses PoF bedre? Kan der skabes eksamensformer, som har værdi for de medvirkende virksomheder?</a:t>
            </a:r>
            <a:endParaRPr sz="900"/>
          </a:p>
          <a:p>
            <a:pPr indent="-285750" lvl="0" marL="457200" rtl="0" algn="l">
              <a:spcBef>
                <a:spcPts val="1600"/>
              </a:spcBef>
              <a:spcAft>
                <a:spcPts val="0"/>
              </a:spcAft>
              <a:buSzPts val="900"/>
              <a:buChar char="●"/>
            </a:pPr>
            <a:r>
              <a:rPr lang="da" sz="900"/>
              <a:t>Hvordan sikres der et tilstrækkeligt højt akademisk niveau i SIP-forløb? Hvordan kan det at fejle ses som succes og tydeliggøres som værdifulde læringsoplevelser?  </a:t>
            </a:r>
            <a:endParaRPr sz="900"/>
          </a:p>
          <a:p>
            <a:pPr indent="-285750" lvl="0" marL="457200" rtl="0" algn="l">
              <a:spcBef>
                <a:spcPts val="1600"/>
              </a:spcBef>
              <a:spcAft>
                <a:spcPts val="0"/>
              </a:spcAft>
              <a:buSzPts val="900"/>
              <a:buChar char="●"/>
            </a:pPr>
            <a:r>
              <a:rPr lang="da" sz="900"/>
              <a:t>Hvordan kan der skabes mere nysgerrighed fra de faglige vejledere omkring hvordan de i deres vejledning kan bidrage til udviklingsperspektiver for virksomheden?      </a:t>
            </a:r>
            <a:endParaRPr sz="900"/>
          </a:p>
          <a:p>
            <a:pPr indent="0" lvl="0" marL="0" rtl="0" algn="l">
              <a:spcBef>
                <a:spcPts val="1600"/>
              </a:spcBef>
              <a:spcAft>
                <a:spcPts val="1600"/>
              </a:spcAft>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8" name="Shape 108"/>
        <p:cNvGrpSpPr/>
        <p:nvPr/>
      </p:nvGrpSpPr>
      <p:grpSpPr>
        <a:xfrm>
          <a:off x="0" y="0"/>
          <a:ext cx="0" cy="0"/>
          <a:chOff x="0" y="0"/>
          <a:chExt cx="0" cy="0"/>
        </a:xfrm>
      </p:grpSpPr>
      <p:sp>
        <p:nvSpPr>
          <p:cNvPr id="109" name="Google Shape;109;p17"/>
          <p:cNvSpPr txBox="1"/>
          <p:nvPr>
            <p:ph type="title"/>
          </p:nvPr>
        </p:nvSpPr>
        <p:spPr>
          <a:xfrm>
            <a:off x="729450" y="1322450"/>
            <a:ext cx="7688400" cy="1518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da"/>
              <a:t>Behov for klarere definitioner af </a:t>
            </a:r>
            <a:r>
              <a:rPr i="1" lang="da"/>
              <a:t>a</a:t>
            </a:r>
            <a:r>
              <a:rPr i="1" lang="da"/>
              <a:t>kademisk entreprenørskab</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3" name="Shape 113"/>
        <p:cNvGrpSpPr/>
        <p:nvPr/>
      </p:nvGrpSpPr>
      <p:grpSpPr>
        <a:xfrm>
          <a:off x="0" y="0"/>
          <a:ext cx="0" cy="0"/>
          <a:chOff x="0" y="0"/>
          <a:chExt cx="0" cy="0"/>
        </a:xfrm>
      </p:grpSpPr>
      <p:sp>
        <p:nvSpPr>
          <p:cNvPr id="114" name="Google Shape;114;p18"/>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da"/>
              <a:t>Entreprenørskab som dannelsesideal? </a:t>
            </a:r>
            <a:endParaRPr/>
          </a:p>
          <a:p>
            <a:pPr indent="0" lvl="0" marL="0" rtl="0" algn="l">
              <a:spcBef>
                <a:spcPts val="0"/>
              </a:spcBef>
              <a:spcAft>
                <a:spcPts val="0"/>
              </a:spcAft>
              <a:buNone/>
            </a:pPr>
            <a:r>
              <a:rPr lang="da" sz="2200"/>
              <a:t>Fonden for Entreprenørskabs Taksonomi </a:t>
            </a:r>
            <a:r>
              <a:rPr lang="da" sz="2200"/>
              <a:t>(2016)</a:t>
            </a:r>
            <a:endParaRPr sz="2200"/>
          </a:p>
          <a:p>
            <a:pPr indent="0" lvl="0" marL="0" rtl="0" algn="l">
              <a:spcBef>
                <a:spcPts val="0"/>
              </a:spcBef>
              <a:spcAft>
                <a:spcPts val="0"/>
              </a:spcAft>
              <a:buNone/>
            </a:pPr>
            <a:r>
              <a:t/>
            </a:r>
            <a:endParaRPr/>
          </a:p>
        </p:txBody>
      </p:sp>
      <p:sp>
        <p:nvSpPr>
          <p:cNvPr id="115" name="Google Shape;115;p18"/>
          <p:cNvSpPr txBox="1"/>
          <p:nvPr>
            <p:ph idx="1" type="body"/>
          </p:nvPr>
        </p:nvSpPr>
        <p:spPr>
          <a:xfrm>
            <a:off x="729450" y="2231275"/>
            <a:ext cx="7688700" cy="2261100"/>
          </a:xfrm>
          <a:prstGeom prst="rect">
            <a:avLst/>
          </a:prstGeom>
        </p:spPr>
        <p:txBody>
          <a:bodyPr anchorCtr="0" anchor="t" bIns="91425" lIns="91425" spcFirstLastPara="1" rIns="91425" wrap="square" tIns="91425">
            <a:noAutofit/>
          </a:bodyPr>
          <a:lstStyle/>
          <a:p>
            <a:pPr indent="0" lvl="0" marL="0" rtl="0" algn="just">
              <a:spcBef>
                <a:spcPts val="1000"/>
              </a:spcBef>
              <a:spcAft>
                <a:spcPts val="0"/>
              </a:spcAft>
              <a:buNone/>
            </a:pPr>
            <a:r>
              <a:rPr lang="da" sz="1100">
                <a:solidFill>
                  <a:srgbClr val="666666"/>
                </a:solidFill>
                <a:highlight>
                  <a:srgbClr val="FFFFFF"/>
                </a:highlight>
              </a:rPr>
              <a:t>Entreprenørskab som: “(...) </a:t>
            </a:r>
            <a:r>
              <a:rPr lang="da" sz="1100">
                <a:solidFill>
                  <a:srgbClr val="666666"/>
                </a:solidFill>
                <a:highlight>
                  <a:srgbClr val="FFFFFF"/>
                </a:highlight>
              </a:rPr>
              <a:t>et fremtidsrettet dannelsesideal, som skal give elever og studerende kompetencer til at se muligheder og skabe værdi i bred forstand. Samtidig skal entreprenørskabsundervisningen give elever og studerende redskaber til at kunne håndtere de mange udfordringer, der er forbundet med at være menneske i en globaliseret og foranderlig verden. Udvidelsen af begrebet påvirker derfor formålet med innovations- og entreprenørskabsundervisning, der her defineres bredt som: </a:t>
            </a:r>
            <a:endParaRPr sz="1100">
              <a:solidFill>
                <a:srgbClr val="666666"/>
              </a:solidFill>
              <a:highlight>
                <a:srgbClr val="FFFFFF"/>
              </a:highlight>
            </a:endParaRPr>
          </a:p>
          <a:p>
            <a:pPr indent="-298450" lvl="0" marL="596900" rtl="0" algn="just">
              <a:spcBef>
                <a:spcPts val="1000"/>
              </a:spcBef>
              <a:spcAft>
                <a:spcPts val="0"/>
              </a:spcAft>
              <a:buClr>
                <a:srgbClr val="666666"/>
              </a:buClr>
              <a:buSzPts val="1100"/>
              <a:buChar char="●"/>
            </a:pPr>
            <a:r>
              <a:rPr lang="da" sz="1100">
                <a:solidFill>
                  <a:srgbClr val="666666"/>
                </a:solidFill>
                <a:highlight>
                  <a:srgbClr val="FFFFFF"/>
                </a:highlight>
              </a:rPr>
              <a:t>At give den enkelte mulighed for- og redskaber til at forme sit eget liv</a:t>
            </a:r>
            <a:endParaRPr sz="1100">
              <a:solidFill>
                <a:srgbClr val="666666"/>
              </a:solidFill>
              <a:highlight>
                <a:srgbClr val="FFFFFF"/>
              </a:highlight>
            </a:endParaRPr>
          </a:p>
          <a:p>
            <a:pPr indent="-298450" lvl="0" marL="596900" rtl="0" algn="just">
              <a:spcBef>
                <a:spcPts val="0"/>
              </a:spcBef>
              <a:spcAft>
                <a:spcPts val="0"/>
              </a:spcAft>
              <a:buClr>
                <a:srgbClr val="666666"/>
              </a:buClr>
              <a:buSzPts val="1100"/>
              <a:buChar char="●"/>
            </a:pPr>
            <a:r>
              <a:rPr lang="da" sz="1100">
                <a:solidFill>
                  <a:srgbClr val="666666"/>
                </a:solidFill>
                <a:highlight>
                  <a:srgbClr val="FFFFFF"/>
                </a:highlight>
              </a:rPr>
              <a:t>At uddanne engagerede og ansvarstagende medborgere </a:t>
            </a:r>
            <a:endParaRPr sz="1100">
              <a:solidFill>
                <a:srgbClr val="666666"/>
              </a:solidFill>
              <a:highlight>
                <a:srgbClr val="FFFFFF"/>
              </a:highlight>
            </a:endParaRPr>
          </a:p>
          <a:p>
            <a:pPr indent="-298450" lvl="0" marL="596900" rtl="0" algn="just">
              <a:spcBef>
                <a:spcPts val="0"/>
              </a:spcBef>
              <a:spcAft>
                <a:spcPts val="0"/>
              </a:spcAft>
              <a:buClr>
                <a:srgbClr val="666666"/>
              </a:buClr>
              <a:buSzPts val="1100"/>
              <a:buChar char="●"/>
            </a:pPr>
            <a:r>
              <a:rPr lang="da" sz="1100">
                <a:solidFill>
                  <a:srgbClr val="666666"/>
                </a:solidFill>
                <a:highlight>
                  <a:srgbClr val="FFFFFF"/>
                </a:highlight>
              </a:rPr>
              <a:t>At udvikle viden og ambitioner om at etablere virksomheder og arbejdspladser </a:t>
            </a:r>
            <a:endParaRPr sz="1100">
              <a:solidFill>
                <a:srgbClr val="666666"/>
              </a:solidFill>
              <a:highlight>
                <a:srgbClr val="FFFFFF"/>
              </a:highlight>
            </a:endParaRPr>
          </a:p>
          <a:p>
            <a:pPr indent="-298450" lvl="0" marL="596900" rtl="0" algn="just">
              <a:spcBef>
                <a:spcPts val="0"/>
              </a:spcBef>
              <a:spcAft>
                <a:spcPts val="0"/>
              </a:spcAft>
              <a:buClr>
                <a:srgbClr val="666666"/>
              </a:buClr>
              <a:buSzPts val="1100"/>
              <a:buChar char="●"/>
            </a:pPr>
            <a:r>
              <a:rPr lang="da" sz="1100">
                <a:solidFill>
                  <a:srgbClr val="666666"/>
                </a:solidFill>
                <a:highlight>
                  <a:srgbClr val="FFFFFF"/>
                </a:highlight>
              </a:rPr>
              <a:t>At øge kreativitet og innovation i eksisterende organisationer </a:t>
            </a:r>
            <a:endParaRPr sz="1100">
              <a:solidFill>
                <a:srgbClr val="666666"/>
              </a:solidFill>
              <a:highlight>
                <a:srgbClr val="FFFFFF"/>
              </a:highlight>
            </a:endParaRPr>
          </a:p>
          <a:p>
            <a:pPr indent="-298450" lvl="0" marL="596900" rtl="0" algn="just">
              <a:spcBef>
                <a:spcPts val="0"/>
              </a:spcBef>
              <a:spcAft>
                <a:spcPts val="0"/>
              </a:spcAft>
              <a:buClr>
                <a:srgbClr val="666666"/>
              </a:buClr>
              <a:buSzPts val="1100"/>
              <a:buChar char="●"/>
            </a:pPr>
            <a:r>
              <a:rPr lang="da" sz="1100">
                <a:solidFill>
                  <a:srgbClr val="666666"/>
                </a:solidFill>
                <a:highlight>
                  <a:srgbClr val="FFFFFF"/>
                </a:highlight>
              </a:rPr>
              <a:t>At skabe vækst, udvikling og velfærd </a:t>
            </a:r>
            <a:endParaRPr sz="1100">
              <a:solidFill>
                <a:srgbClr val="666666"/>
              </a:solidFill>
              <a:highlight>
                <a:srgbClr val="FFFFFF"/>
              </a:highlight>
            </a:endParaRPr>
          </a:p>
          <a:p>
            <a:pPr indent="0" lvl="0" marL="0" rtl="0" algn="just">
              <a:spcBef>
                <a:spcPts val="0"/>
              </a:spcBef>
              <a:spcAft>
                <a:spcPts val="0"/>
              </a:spcAft>
              <a:buNone/>
            </a:pPr>
            <a:r>
              <a:t/>
            </a:r>
            <a:endParaRPr sz="1100">
              <a:solidFill>
                <a:srgbClr val="666666"/>
              </a:solidFill>
              <a:highlight>
                <a:srgbClr val="FFFFFF"/>
              </a:highlight>
            </a:endParaRPr>
          </a:p>
          <a:p>
            <a:pPr indent="0" lvl="0" marL="0" rtl="0" algn="just">
              <a:spcBef>
                <a:spcPts val="0"/>
              </a:spcBef>
              <a:spcAft>
                <a:spcPts val="0"/>
              </a:spcAft>
              <a:buNone/>
            </a:pPr>
            <a:r>
              <a:rPr lang="da" sz="1100">
                <a:solidFill>
                  <a:srgbClr val="666666"/>
                </a:solidFill>
                <a:highlight>
                  <a:srgbClr val="FFFFFF"/>
                </a:highlight>
              </a:rPr>
              <a:t>Taksonomi i Entreprenørskabsuddannelse - perspektiver på mål, undervisning og evaluering, </a:t>
            </a:r>
            <a:r>
              <a:rPr lang="da" sz="1100">
                <a:solidFill>
                  <a:srgbClr val="666666"/>
                </a:solidFill>
                <a:highlight>
                  <a:schemeClr val="lt1"/>
                </a:highlight>
              </a:rPr>
              <a:t>Fonden for Entreprenørskab (2016)</a:t>
            </a:r>
            <a:endParaRPr sz="1100">
              <a:solidFill>
                <a:srgbClr val="666666"/>
              </a:solidFill>
              <a:highlight>
                <a:srgbClr val="FFFFFF"/>
              </a:highlight>
            </a:endParaRPr>
          </a:p>
          <a:p>
            <a:pPr indent="0" lvl="0" marL="0" rtl="0" algn="l">
              <a:spcBef>
                <a:spcPts val="0"/>
              </a:spcBef>
              <a:spcAft>
                <a:spcPts val="1600"/>
              </a:spcAft>
              <a:buNone/>
            </a:pPr>
            <a:r>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9" name="Shape 119"/>
        <p:cNvGrpSpPr/>
        <p:nvPr/>
      </p:nvGrpSpPr>
      <p:grpSpPr>
        <a:xfrm>
          <a:off x="0" y="0"/>
          <a:ext cx="0" cy="0"/>
          <a:chOff x="0" y="0"/>
          <a:chExt cx="0" cy="0"/>
        </a:xfrm>
      </p:grpSpPr>
      <p:sp>
        <p:nvSpPr>
          <p:cNvPr id="120" name="Google Shape;120;p19"/>
          <p:cNvSpPr txBox="1"/>
          <p:nvPr>
            <p:ph type="title"/>
          </p:nvPr>
        </p:nvSpPr>
        <p:spPr>
          <a:xfrm>
            <a:off x="729450" y="1322450"/>
            <a:ext cx="7688400" cy="1518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da"/>
              <a:t>Entreprenørskab og innovation: </a:t>
            </a:r>
            <a:br>
              <a:rPr lang="da"/>
            </a:br>
            <a:r>
              <a:rPr lang="da"/>
              <a:t>et spørgsmål om kreativitet? </a:t>
            </a:r>
            <a:endParaRPr/>
          </a:p>
          <a:p>
            <a:pPr indent="0" lvl="0" marL="0" rtl="0" algn="l">
              <a:spcBef>
                <a:spcPts val="0"/>
              </a:spcBef>
              <a:spcAft>
                <a:spcPts val="0"/>
              </a:spcAft>
              <a:buNone/>
            </a:pPr>
            <a:r>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4" name="Shape 124"/>
        <p:cNvGrpSpPr/>
        <p:nvPr/>
      </p:nvGrpSpPr>
      <p:grpSpPr>
        <a:xfrm>
          <a:off x="0" y="0"/>
          <a:ext cx="0" cy="0"/>
          <a:chOff x="0" y="0"/>
          <a:chExt cx="0" cy="0"/>
        </a:xfrm>
      </p:grpSpPr>
      <p:sp>
        <p:nvSpPr>
          <p:cNvPr id="125" name="Google Shape;125;p20"/>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da"/>
              <a:t>Kreativitet: Fra færdigheder og kompetencer til dannelse</a:t>
            </a:r>
            <a:endParaRPr/>
          </a:p>
        </p:txBody>
      </p:sp>
      <p:sp>
        <p:nvSpPr>
          <p:cNvPr id="126" name="Google Shape;126;p20"/>
          <p:cNvSpPr txBox="1"/>
          <p:nvPr>
            <p:ph idx="1" type="body"/>
          </p:nvPr>
        </p:nvSpPr>
        <p:spPr>
          <a:xfrm>
            <a:off x="729450" y="2078875"/>
            <a:ext cx="7688700" cy="295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da"/>
              <a:t>Lars Geer Hammershøj argumenterer for, at kreativitet ikke skal opfattes snævert, som en kompetence, men i stedet hører til i dannelsessfæren (Hammershøj, p. 71, 2009). Kreativitet er en dannelsesproblematik og ikke hverken en kompetenceproblematik eller en læringsproblematik, fordi kreativitet handler om identitetsdannelse: </a:t>
            </a:r>
            <a:endParaRPr/>
          </a:p>
          <a:p>
            <a:pPr indent="0" lvl="0" marL="0" rtl="0" algn="l">
              <a:spcBef>
                <a:spcPts val="1600"/>
              </a:spcBef>
              <a:spcAft>
                <a:spcPts val="0"/>
              </a:spcAft>
              <a:buNone/>
            </a:pPr>
            <a:r>
              <a:rPr lang="da"/>
              <a:t>“Når kreativitet hører til en dannelsesproblematik er det, fordi selvoverskridelse og smagsafgørelse er egenskaber ved personligheden.” (Hammershøj, p. 71, 2009). Selvoverskridelse og smagsafgørelse er altså med til at beskrive kreativitet som hørende til identiteten i modsætning til: “(...) udviklingen af personlige, sociale og faglige kompetencer, der lader personligheden være uberørt, vil udviklingen af kreativitet altid indebære, at personligheden berøres.” (Hammershøj, p. 71, 2009). </a:t>
            </a:r>
            <a:br>
              <a:rPr lang="da"/>
            </a:br>
            <a:r>
              <a:rPr lang="da"/>
              <a:t>Den indsamlede empiri viser også en stærk betoning af denne diskurs, men det er svært at indordne denne under både fagligheds- og kompetencediskursen, som anses for at være styrende.  </a:t>
            </a:r>
            <a:endParaRPr/>
          </a:p>
          <a:p>
            <a:pPr indent="0" lvl="0" marL="0" rtl="0" algn="l">
              <a:spcBef>
                <a:spcPts val="1600"/>
              </a:spcBef>
              <a:spcAft>
                <a:spcPts val="0"/>
              </a:spcAft>
              <a:buNone/>
            </a:pPr>
            <a:r>
              <a:rPr lang="da"/>
              <a:t> </a:t>
            </a:r>
            <a:endParaRPr sz="1100">
              <a:solidFill>
                <a:srgbClr val="222222"/>
              </a:solidFill>
              <a:highlight>
                <a:srgbClr val="FFFFFF"/>
              </a:highlight>
            </a:endParaRPr>
          </a:p>
          <a:p>
            <a:pPr indent="0" lvl="0" marL="0" rtl="0" algn="just">
              <a:spcBef>
                <a:spcPts val="1600"/>
              </a:spcBef>
              <a:spcAft>
                <a:spcPts val="0"/>
              </a:spcAft>
              <a:buNone/>
            </a:pPr>
            <a:r>
              <a:t/>
            </a:r>
            <a:endParaRPr sz="1200">
              <a:solidFill>
                <a:srgbClr val="44546A"/>
              </a:solidFill>
              <a:highlight>
                <a:srgbClr val="FFFFFF"/>
              </a:highlight>
            </a:endParaRPr>
          </a:p>
          <a:p>
            <a:pPr indent="0" lvl="0" marL="0" rtl="0" algn="just">
              <a:spcBef>
                <a:spcPts val="0"/>
              </a:spcBef>
              <a:spcAft>
                <a:spcPts val="0"/>
              </a:spcAft>
              <a:buNone/>
            </a:pPr>
            <a:r>
              <a:rPr lang="da" sz="1100">
                <a:solidFill>
                  <a:srgbClr val="222222"/>
                </a:solidFill>
                <a:highlight>
                  <a:srgbClr val="FFFFFF"/>
                </a:highlight>
              </a:rPr>
              <a:t> </a:t>
            </a:r>
            <a:endParaRPr sz="1100">
              <a:solidFill>
                <a:srgbClr val="222222"/>
              </a:solidFill>
              <a:highlight>
                <a:srgbClr val="FFFFFF"/>
              </a:highlight>
            </a:endParaRPr>
          </a:p>
          <a:p>
            <a:pPr indent="0" lvl="0" marL="0" rtl="0" algn="just">
              <a:spcBef>
                <a:spcPts val="1000"/>
              </a:spcBef>
              <a:spcAft>
                <a:spcPts val="0"/>
              </a:spcAft>
              <a:buNone/>
            </a:pPr>
            <a:r>
              <a:rPr lang="da" sz="1100">
                <a:solidFill>
                  <a:srgbClr val="666666"/>
                </a:solidFill>
                <a:highlight>
                  <a:srgbClr val="FFFFFF"/>
                </a:highlight>
              </a:rPr>
              <a:t>Hvorfor SIP? </a:t>
            </a:r>
            <a:endParaRPr sz="1100">
              <a:solidFill>
                <a:srgbClr val="666666"/>
              </a:solidFill>
              <a:highlight>
                <a:srgbClr val="FFFFFF"/>
              </a:highlight>
            </a:endParaRPr>
          </a:p>
          <a:p>
            <a:pPr indent="0" lvl="0" marL="0" rtl="0" algn="just">
              <a:spcBef>
                <a:spcPts val="1000"/>
              </a:spcBef>
              <a:spcAft>
                <a:spcPts val="0"/>
              </a:spcAft>
              <a:buNone/>
            </a:pPr>
            <a:r>
              <a:rPr i="1" lang="da" sz="1100">
                <a:solidFill>
                  <a:srgbClr val="666666"/>
                </a:solidFill>
                <a:highlight>
                  <a:srgbClr val="FFFFFF"/>
                </a:highlight>
              </a:rPr>
              <a:t>Entrepreneurship as a competence is defined as the capacity to act upon opportunities and ideas to create value for others. The value created can be social, cultural, or financial. EntreComp recognises the opportunity to be entrepreneurial in any situation: from school curriculum to innovating in the workplace, from community initiatives to applied learning at university. </a:t>
            </a:r>
            <a:endParaRPr i="1" sz="1100">
              <a:solidFill>
                <a:srgbClr val="666666"/>
              </a:solidFill>
              <a:highlight>
                <a:srgbClr val="FFFFFF"/>
              </a:highlight>
            </a:endParaRPr>
          </a:p>
          <a:p>
            <a:pPr indent="0" lvl="0" marL="0" rtl="0" algn="just">
              <a:spcBef>
                <a:spcPts val="1000"/>
              </a:spcBef>
              <a:spcAft>
                <a:spcPts val="0"/>
              </a:spcAft>
              <a:buNone/>
            </a:pPr>
            <a:r>
              <a:rPr lang="da" sz="1100">
                <a:solidFill>
                  <a:srgbClr val="666666"/>
                </a:solidFill>
                <a:highlight>
                  <a:srgbClr val="FFFFFF"/>
                </a:highlight>
              </a:rPr>
              <a:t>(EntreComp 2018 s. 13).</a:t>
            </a:r>
            <a:endParaRPr sz="1100">
              <a:solidFill>
                <a:srgbClr val="666666"/>
              </a:solidFill>
              <a:highlight>
                <a:srgbClr val="FFFFFF"/>
              </a:highlight>
            </a:endParaRPr>
          </a:p>
          <a:p>
            <a:pPr indent="0" lvl="0" marL="0" rtl="0" algn="just">
              <a:spcBef>
                <a:spcPts val="0"/>
              </a:spcBef>
              <a:spcAft>
                <a:spcPts val="0"/>
              </a:spcAft>
              <a:buNone/>
            </a:pPr>
            <a:r>
              <a:rPr lang="da" sz="1100">
                <a:solidFill>
                  <a:srgbClr val="222222"/>
                </a:solidFill>
                <a:highlight>
                  <a:srgbClr val="FFFFFF"/>
                </a:highlight>
              </a:rPr>
              <a:t> </a:t>
            </a:r>
            <a:endParaRPr sz="1100">
              <a:solidFill>
                <a:srgbClr val="222222"/>
              </a:solidFill>
              <a:highlight>
                <a:srgbClr val="FFFFFF"/>
              </a:highlight>
            </a:endParaRPr>
          </a:p>
          <a:p>
            <a:pPr indent="0" lvl="0" marL="0" rtl="0" algn="just">
              <a:spcBef>
                <a:spcPts val="0"/>
              </a:spcBef>
              <a:spcAft>
                <a:spcPts val="0"/>
              </a:spcAft>
              <a:buNone/>
            </a:pPr>
            <a:r>
              <a:rPr lang="da" sz="1100">
                <a:solidFill>
                  <a:srgbClr val="000000"/>
                </a:solidFill>
                <a:highlight>
                  <a:srgbClr val="FFFFFF"/>
                </a:highlight>
              </a:rPr>
              <a:t>Der er forskellige lokale fortolkninger af, hvad formålet med SiP er, udover naturligvis at gennemføre Projektorienterede Forløb, som er ECTS-givende forankret i vækstmiljøerne. Det vil sige, at der på de enkelte partneruniversiteter er grundlag for at sige, at projektet bliver brugt som løftestang for andre dagsordener og som del af andre problematikker m.v. Partner-universiteternes egenart gør det vanskeligt meget håndfast at konkludere på, hvad der skal til over en bred kam, men der synes alligevel at tegne sig nogle mønstre, som også kan vise sig at være udgangspunkter for tværgående samarbejde.</a:t>
            </a:r>
            <a:endParaRPr sz="1100">
              <a:solidFill>
                <a:srgbClr val="000000"/>
              </a:solidFill>
              <a:highlight>
                <a:srgbClr val="FFFFFF"/>
              </a:highlight>
            </a:endParaRPr>
          </a:p>
          <a:p>
            <a:pPr indent="0" lvl="0" marL="0" rtl="0" algn="l">
              <a:spcBef>
                <a:spcPts val="0"/>
              </a:spcBef>
              <a:spcAft>
                <a:spcPts val="1600"/>
              </a:spcAft>
              <a:buNone/>
            </a:pPr>
            <a:r>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0" name="Shape 130"/>
        <p:cNvGrpSpPr/>
        <p:nvPr/>
      </p:nvGrpSpPr>
      <p:grpSpPr>
        <a:xfrm>
          <a:off x="0" y="0"/>
          <a:ext cx="0" cy="0"/>
          <a:chOff x="0" y="0"/>
          <a:chExt cx="0" cy="0"/>
        </a:xfrm>
      </p:grpSpPr>
      <p:sp>
        <p:nvSpPr>
          <p:cNvPr id="131" name="Google Shape;131;p21"/>
          <p:cNvSpPr txBox="1"/>
          <p:nvPr>
            <p:ph type="title"/>
          </p:nvPr>
        </p:nvSpPr>
        <p:spPr>
          <a:xfrm>
            <a:off x="729450" y="864300"/>
            <a:ext cx="7021200" cy="29850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t/>
            </a:r>
            <a:endParaRPr/>
          </a:p>
          <a:p>
            <a:pPr indent="0" lvl="0" marL="0" rtl="0" algn="l">
              <a:spcBef>
                <a:spcPts val="0"/>
              </a:spcBef>
              <a:spcAft>
                <a:spcPts val="0"/>
              </a:spcAft>
              <a:buNone/>
            </a:pPr>
            <a:r>
              <a:rPr lang="da"/>
              <a:t>Anbefaling #1</a:t>
            </a:r>
            <a:endParaRPr/>
          </a:p>
          <a:p>
            <a:pPr indent="0" lvl="0" marL="0" rtl="0" algn="l">
              <a:spcBef>
                <a:spcPts val="0"/>
              </a:spcBef>
              <a:spcAft>
                <a:spcPts val="0"/>
              </a:spcAft>
              <a:buNone/>
            </a:pPr>
            <a:r>
              <a:rPr b="0" lang="da"/>
              <a:t>Kortlæg kompetencer og opstil mere præcise læringsmål for praktik i startups </a:t>
            </a:r>
            <a:endParaRPr b="0"/>
          </a:p>
          <a:p>
            <a:pPr indent="0" lvl="0" marL="0" rtl="0" algn="l">
              <a:spcBef>
                <a:spcPts val="0"/>
              </a:spcBef>
              <a:spcAft>
                <a:spcPts val="0"/>
              </a:spcAft>
              <a:buNone/>
            </a:pPr>
            <a:r>
              <a:rPr b="0" i="1" lang="da"/>
              <a:t>i</a:t>
            </a:r>
            <a:r>
              <a:rPr b="0" lang="da"/>
              <a:t> </a:t>
            </a:r>
            <a:r>
              <a:rPr b="0" i="1" lang="da"/>
              <a:t>entreprenørielle kontekster</a:t>
            </a:r>
            <a:r>
              <a:rPr lang="da"/>
              <a:t> </a:t>
            </a:r>
            <a:endParaRPr/>
          </a:p>
          <a:p>
            <a:pPr indent="0" lvl="0" marL="0" rtl="0" algn="l">
              <a:spcBef>
                <a:spcPts val="0"/>
              </a:spcBef>
              <a:spcAft>
                <a:spcPts val="0"/>
              </a:spcAft>
              <a:buNone/>
            </a:pPr>
            <a:r>
              <a:rPr lang="da"/>
              <a:t> </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treamline">
  <a:themeElements>
    <a:clrScheme name="Streamline">
      <a:dk1>
        <a:srgbClr val="1A9988"/>
      </a:dk1>
      <a:lt1>
        <a:srgbClr val="FFFFFF"/>
      </a:lt1>
      <a:dk2>
        <a:srgbClr val="1A1A1A"/>
      </a:dk2>
      <a:lt2>
        <a:srgbClr val="E9EDEE"/>
      </a:lt2>
      <a:accent1>
        <a:srgbClr val="595959"/>
      </a:accent1>
      <a:accent2>
        <a:srgbClr val="6AA4C8"/>
      </a:accent2>
      <a:accent3>
        <a:srgbClr val="EB5600"/>
      </a:accent3>
      <a:accent4>
        <a:srgbClr val="A2FFE8"/>
      </a:accent4>
      <a:accent5>
        <a:srgbClr val="1C3678"/>
      </a:accent5>
      <a:accent6>
        <a:srgbClr val="FFB8A2"/>
      </a:accent6>
      <a:hlink>
        <a:srgbClr val="1C3678"/>
      </a:hlink>
      <a:folHlink>
        <a:srgbClr val="1C367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